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6" r:id="rId1"/>
    <p:sldMasterId id="2147484433" r:id="rId2"/>
    <p:sldMasterId id="2147484454" r:id="rId3"/>
    <p:sldMasterId id="2147484459" r:id="rId4"/>
    <p:sldMasterId id="2147484487" r:id="rId5"/>
  </p:sldMasterIdLst>
  <p:notesMasterIdLst>
    <p:notesMasterId r:id="rId22"/>
  </p:notesMasterIdLst>
  <p:handoutMasterIdLst>
    <p:handoutMasterId r:id="rId23"/>
  </p:handoutMasterIdLst>
  <p:sldIdLst>
    <p:sldId id="1011" r:id="rId6"/>
    <p:sldId id="1034" r:id="rId7"/>
    <p:sldId id="1038" r:id="rId8"/>
    <p:sldId id="10915" r:id="rId9"/>
    <p:sldId id="2146846786" r:id="rId10"/>
    <p:sldId id="2146846777" r:id="rId11"/>
    <p:sldId id="2146846780" r:id="rId12"/>
    <p:sldId id="2146846790" r:id="rId13"/>
    <p:sldId id="2146846788" r:id="rId14"/>
    <p:sldId id="2146846792" r:id="rId15"/>
    <p:sldId id="2146846782" r:id="rId16"/>
    <p:sldId id="2146846794" r:id="rId17"/>
    <p:sldId id="2146846795" r:id="rId18"/>
    <p:sldId id="2146846796" r:id="rId19"/>
    <p:sldId id="2146846797" r:id="rId20"/>
    <p:sldId id="1032" r:id="rId21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47" userDrawn="1">
          <p15:clr>
            <a:srgbClr val="A4A3A4"/>
          </p15:clr>
        </p15:guide>
        <p15:guide id="8" orient="horz" pos="3929" userDrawn="1">
          <p15:clr>
            <a:srgbClr val="A4A3A4"/>
          </p15:clr>
        </p15:guide>
        <p15:guide id="11" pos="2184" userDrawn="1">
          <p15:clr>
            <a:srgbClr val="A4A3A4"/>
          </p15:clr>
        </p15:guide>
        <p15:guide id="14" pos="869" userDrawn="1">
          <p15:clr>
            <a:srgbClr val="A4A3A4"/>
          </p15:clr>
        </p15:guide>
        <p15:guide id="15" pos="1300" userDrawn="1">
          <p15:clr>
            <a:srgbClr val="A4A3A4"/>
          </p15:clr>
        </p15:guide>
        <p15:guide id="16" pos="483" userDrawn="1">
          <p15:clr>
            <a:srgbClr val="A4A3A4"/>
          </p15:clr>
        </p15:guide>
        <p15:guide id="20" orient="horz" pos="2863" userDrawn="1">
          <p15:clr>
            <a:srgbClr val="A4A3A4"/>
          </p15:clr>
        </p15:guide>
        <p15:guide id="22" orient="horz" pos="1003" userDrawn="1">
          <p15:clr>
            <a:srgbClr val="A4A3A4"/>
          </p15:clr>
        </p15:guide>
        <p15:guide id="24" pos="5713" userDrawn="1">
          <p15:clr>
            <a:srgbClr val="A4A3A4"/>
          </p15:clr>
        </p15:guide>
        <p15:guide id="25" orient="horz" pos="197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8E247-9A57-E1C6-83BC-1D6097552A1F}" name="Valerie Kgasoe" initials="VK" userId="S::VKgasoe@csir.co.za::8c40436c-5dc3-4632-843c-962cbd205081" providerId="AD"/>
  <p188:author id="{88111553-2DB5-7B07-F934-5B7F66A6BEE5}" name="Coralie Van Reenen" initials="CV" userId="S::CvReenen@csir.co.za::5deb72f0-bfc7-49ef-a179-6722a57ceb6a" providerId="AD"/>
  <p188:author id="{8B41A3A7-FA0D-5606-73D9-38A574D52923}" name="Mark Napier" initials="MN" userId="S::MNapier@csir.co.za::0e515aab-fbd6-4008-9a06-d85dff07f154" providerId="AD"/>
  <p188:author id="{DE5C10CA-0FCF-8FB8-F9C6-3CA11B880BA4}" name="Mark Napier" initials="MN" userId="S::mnapier@csir.co.za::0e515aab-fbd6-4008-9a06-d85dff07f154" providerId="AD"/>
  <p188:author id="{78FD9DCA-B364-89E9-7321-C6D1B4F59BE4}" name="Peta de Jager" initials="PJ" userId="S::pdejager@csir.co.za::a4cecc88-7377-4219-bc75-06d6ecd3be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50"/>
    <a:srgbClr val="BFCDEF"/>
    <a:srgbClr val="A1B5E7"/>
    <a:srgbClr val="87A1E1"/>
    <a:srgbClr val="7590E7"/>
    <a:srgbClr val="032C50"/>
    <a:srgbClr val="27BFD6"/>
    <a:srgbClr val="222222"/>
    <a:srgbClr val="5D8180"/>
    <a:srgbClr val="28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0" autoAdjust="0"/>
    <p:restoredTop sz="94960" autoAdjust="0"/>
  </p:normalViewPr>
  <p:slideViewPr>
    <p:cSldViewPr snapToGrid="0">
      <p:cViewPr varScale="1">
        <p:scale>
          <a:sx n="59" d="100"/>
          <a:sy n="59" d="100"/>
        </p:scale>
        <p:origin x="1072" y="52"/>
      </p:cViewPr>
      <p:guideLst>
        <p:guide orient="horz" pos="4247"/>
        <p:guide orient="horz" pos="3929"/>
        <p:guide pos="2184"/>
        <p:guide pos="869"/>
        <p:guide pos="1300"/>
        <p:guide pos="483"/>
        <p:guide orient="horz" pos="2863"/>
        <p:guide orient="horz" pos="1003"/>
        <p:guide pos="5713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SIR\2024%20CSIR\06%20Events\20250325%20DHS%20Titling%20and%20Tenure%20Reform%20event\Presentation\CAHF%202019%20Houses%20built%20to%20properties%20regi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Subsidy</a:t>
            </a:r>
            <a:r>
              <a:rPr lang="en-GB" sz="1800" baseline="0"/>
              <a:t> units complete to deeds registered - CAHF 2019</a:t>
            </a:r>
            <a:endParaRPr lang="en-GB" sz="1800"/>
          </a:p>
        </c:rich>
      </c:tx>
      <c:layout>
        <c:manualLayout>
          <c:xMode val="edge"/>
          <c:yMode val="edge"/>
          <c:x val="0.21523340434109403"/>
          <c:y val="3.4951862494382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9.1916173706484014E-2"/>
          <c:y val="0.13614848831166432"/>
          <c:w val="0.87833685035919784"/>
          <c:h val="0.6950208308403959"/>
        </c:manualLayout>
      </c:layout>
      <c:lineChart>
        <c:grouping val="standard"/>
        <c:varyColors val="0"/>
        <c:ser>
          <c:idx val="0"/>
          <c:order val="0"/>
          <c:tx>
            <c:strRef>
              <c:f>Sheet1!$D$36</c:f>
              <c:strCache>
                <c:ptCount val="1"/>
                <c:pt idx="0">
                  <c:v>Subsidy units completed (f/y)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Sheet1!$E$35:$O$35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Sheet1!$E$36:$O$36</c:f>
              <c:numCache>
                <c:formatCode>General</c:formatCode>
                <c:ptCount val="11"/>
                <c:pt idx="0">
                  <c:v>146465</c:v>
                </c:pt>
                <c:pt idx="1">
                  <c:v>160403</c:v>
                </c:pt>
                <c:pt idx="2">
                  <c:v>161854</c:v>
                </c:pt>
                <c:pt idx="3">
                  <c:v>121879</c:v>
                </c:pt>
                <c:pt idx="4">
                  <c:v>120610</c:v>
                </c:pt>
                <c:pt idx="5">
                  <c:v>115079</c:v>
                </c:pt>
                <c:pt idx="6">
                  <c:v>105936</c:v>
                </c:pt>
                <c:pt idx="7">
                  <c:v>94566</c:v>
                </c:pt>
                <c:pt idx="8">
                  <c:v>99904</c:v>
                </c:pt>
                <c:pt idx="9">
                  <c:v>90692</c:v>
                </c:pt>
                <c:pt idx="10">
                  <c:v>86131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1-46C2-9AED-23CEE4D0160A}"/>
            </c:ext>
          </c:extLst>
        </c:ser>
        <c:ser>
          <c:idx val="1"/>
          <c:order val="1"/>
          <c:tx>
            <c:strRef>
              <c:f>Sheet1!$D$37</c:f>
              <c:strCache>
                <c:ptCount val="1"/>
                <c:pt idx="0">
                  <c:v>Title deeds registered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Sheet1!$E$35:$O$35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Sheet1!$E$37:$O$37</c:f>
              <c:numCache>
                <c:formatCode>General</c:formatCode>
                <c:ptCount val="11"/>
                <c:pt idx="0">
                  <c:v>15808</c:v>
                </c:pt>
                <c:pt idx="1">
                  <c:v>17589</c:v>
                </c:pt>
                <c:pt idx="2">
                  <c:v>21548</c:v>
                </c:pt>
                <c:pt idx="3">
                  <c:v>23816</c:v>
                </c:pt>
                <c:pt idx="4">
                  <c:v>19338</c:v>
                </c:pt>
                <c:pt idx="5">
                  <c:v>19758</c:v>
                </c:pt>
                <c:pt idx="6">
                  <c:v>19545</c:v>
                </c:pt>
                <c:pt idx="7">
                  <c:v>17601</c:v>
                </c:pt>
                <c:pt idx="8">
                  <c:v>19934</c:v>
                </c:pt>
                <c:pt idx="9">
                  <c:v>19143</c:v>
                </c:pt>
                <c:pt idx="10">
                  <c:v>25863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1-46C2-9AED-23CEE4D01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702527"/>
        <c:axId val="1819712607"/>
      </c:lineChart>
      <c:catAx>
        <c:axId val="181970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12607"/>
        <c:crosses val="autoZero"/>
        <c:auto val="1"/>
        <c:lblAlgn val="ctr"/>
        <c:lblOffset val="100"/>
        <c:noMultiLvlLbl val="0"/>
      </c:catAx>
      <c:valAx>
        <c:axId val="181971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02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33147817284863"/>
          <c:y val="0.94835404374482923"/>
          <c:w val="0.48533704365430286"/>
          <c:h val="4.910127760901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F872D9-ABEE-B74B-8683-8CDD7C985F27}" type="datetimeFigureOut">
              <a:rPr lang="en-US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91CD02-3BF6-D44C-BD2D-3C72560CC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A197FB-2522-9C4C-81BC-460BF39286BB}" type="datetimeFigureOut">
              <a:rPr lang="en-GB"/>
              <a:pPr/>
              <a:t>24/03/2025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F3A465-5FAC-C040-AD63-400143405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75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4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27AE-6886-95F7-7B7D-EDCEF402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A06EB-0603-7D99-C84A-889711E6C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792CA-B03F-D888-78D8-DAEC9A1FA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https://www.ukesa.info/library/view/trading-places2</a:t>
            </a:r>
          </a:p>
        </p:txBody>
      </p:sp>
    </p:spTree>
    <p:extLst>
      <p:ext uri="{BB962C8B-B14F-4D97-AF65-F5344CB8AC3E}">
        <p14:creationId xmlns:p14="http://schemas.microsoft.com/office/powerpoint/2010/main" val="66674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F14D-F4FF-BA7B-BDE4-0A94FA1BA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CE816-467C-36D2-5B7C-DEC9DF2C1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D8026-04CB-6575-1818-398C2CED1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827E-A1D1-B38D-E45C-FFDCC5B83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78A29-34B1-1CC7-D1E4-2C8303384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C9577-5EBC-2FF9-3696-569D47BB5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9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7DAB6-B6BE-B9FC-62B6-C765CD255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31532-ECAF-791F-0299-3B70E3799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0DF41-954F-8942-AE5F-C29F0D1E8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https://housingfinanceafrica.org/documents/from-counting-houses-to-making-houses-count-publicaly-available-administrative-data-on-subsidised-housing/</a:t>
            </a:r>
          </a:p>
          <a:p>
            <a:endParaRPr lang="en-US" dirty="0"/>
          </a:p>
          <a:p>
            <a:r>
              <a:rPr lang="en-US" dirty="0"/>
              <a:t>https://housingfinanceafrica.org/app/uploads/PUBLICLY-AVAILABLE-ADMINISTRATIVE-DATA-ON-SUBSIDISED-HOUSING-FINAL-30-SEPT-2019-CG.pdf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9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FC3C1-CCF3-F49F-D3D7-1F143857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88137-BDD4-A25B-ADD2-88905094D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EEDFE-8381-15FC-4675-30C493DEA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1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30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90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5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6C8565EB-563C-DC4D-846E-244983B5C97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D4542B43-6259-B840-8535-2712B47E50D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32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81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182352"/>
            <a:ext cx="10361007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38843" y="1436915"/>
            <a:ext cx="10361007" cy="4087508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6C8565EB-563C-DC4D-846E-244983B5C974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2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D4542B43-6259-B840-8535-2712B47E50D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18117"/>
            <a:ext cx="11051116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C4B21C5C-8141-7940-901A-CFD51C88CAA9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18" y="5638718"/>
            <a:ext cx="2598909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55C5FD65-1417-934F-AC5A-F13D9E7C2F1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40" y="78513"/>
            <a:ext cx="10972800" cy="97313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25204"/>
            <a:ext cx="10972800" cy="97246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27051" y="1595439"/>
            <a:ext cx="11051116" cy="4159720"/>
          </a:xfrm>
        </p:spPr>
        <p:txBody>
          <a:bodyPr/>
          <a:lstStyle>
            <a:lvl1pPr>
              <a:defRPr sz="2000">
                <a:solidFill>
                  <a:srgbClr val="032C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32C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32C5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032C5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032C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372174" y="5819494"/>
            <a:ext cx="539612" cy="539612"/>
          </a:xfrm>
          <a:prstGeom prst="ellipse">
            <a:avLst/>
          </a:prstGeom>
          <a:solidFill>
            <a:srgbClr val="03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fld id="{D4542B43-6259-B840-8535-2712B47E50DE}" type="slidenum">
              <a:rPr lang="en-US" sz="1400" b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400" b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84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4276"/>
            <a:ext cx="10972800" cy="11430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032C5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6"/>
            <a:ext cx="781877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E07EF-3616-E592-BC49-E2B4C3C110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" y="1219"/>
            <a:ext cx="12189829" cy="68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88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454252-CA66-202B-9B35-20603DB024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" y="6096"/>
            <a:ext cx="1218116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83" r:id="rId2"/>
    <p:sldLayoutId id="214748448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06C7B-B2D4-E647-8F3D-0B006AC455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81" r:id="rId2"/>
    <p:sldLayoutId id="2147484482" r:id="rId3"/>
    <p:sldLayoutId id="214748448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32A34-5D0F-E388-5AF6-2DF01068EA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" y="1340"/>
            <a:ext cx="12187238" cy="68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3F01C7-83F6-FD46-A1EF-CF16E1EE6A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88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11568608" y="6453338"/>
            <a:ext cx="781877" cy="3130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sz="120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33419"/>
            <a:ext cx="9144000" cy="8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noProof="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596" y="220294"/>
            <a:ext cx="61572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noProof="0" dirty="0">
                <a:solidFill>
                  <a:srgbClr val="01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into delays in issuing title deeds to beneficiaries of RDP/ BNG housing projects</a:t>
            </a:r>
            <a:endParaRPr lang="en-GB" sz="2800" noProof="0" dirty="0">
              <a:solidFill>
                <a:srgbClr val="01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noProof="0" dirty="0">
              <a:solidFill>
                <a:srgbClr val="012D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noProof="0" dirty="0">
                <a:solidFill>
                  <a:srgbClr val="01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 Titling &amp; Tenure Reform Symposium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C0069-6689-53C4-80AB-4456EF0A25B8}"/>
              </a:ext>
            </a:extLst>
          </p:cNvPr>
          <p:cNvSpPr txBox="1"/>
          <p:nvPr/>
        </p:nvSpPr>
        <p:spPr>
          <a:xfrm>
            <a:off x="526596" y="2842654"/>
            <a:ext cx="749458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noProof="0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Mark Napier</a:t>
            </a:r>
            <a:br>
              <a:rPr lang="en-GB" sz="2400" b="1" noProof="0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noProof="0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Group Leader: Housing &amp; Urban Studies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noProof="0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Smart Places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noProof="0" dirty="0">
              <a:solidFill>
                <a:srgbClr val="27BF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noProof="0" dirty="0">
                <a:solidFill>
                  <a:srgbClr val="27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March 2025</a:t>
            </a:r>
          </a:p>
        </p:txBody>
      </p:sp>
    </p:spTree>
    <p:extLst>
      <p:ext uri="{BB962C8B-B14F-4D97-AF65-F5344CB8AC3E}">
        <p14:creationId xmlns:p14="http://schemas.microsoft.com/office/powerpoint/2010/main" val="1194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55606-2ED4-8E9F-BB92-323929F9D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D14FAA0-8DBD-9FB8-73C7-FB19FE1814F1}"/>
              </a:ext>
            </a:extLst>
          </p:cNvPr>
          <p:cNvSpPr txBox="1">
            <a:spLocks/>
          </p:cNvSpPr>
          <p:nvPr/>
        </p:nvSpPr>
        <p:spPr>
          <a:xfrm>
            <a:off x="1064415" y="182352"/>
            <a:ext cx="10972800" cy="97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Affordable Housing Finance continues to track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B1C784-8DDA-87B4-2D35-6A7C2A8F4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360389"/>
              </p:ext>
            </p:extLst>
          </p:nvPr>
        </p:nvGraphicFramePr>
        <p:xfrm>
          <a:off x="1064415" y="1154812"/>
          <a:ext cx="8661964" cy="499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AHF | Centre for Affordable Housing Finance Africa">
            <a:extLst>
              <a:ext uri="{FF2B5EF4-FFF2-40B4-BE49-F238E27FC236}">
                <a16:creationId xmlns:a16="http://schemas.microsoft.com/office/drawing/2014/main" id="{9292E6D9-A87F-E78A-5E35-131C2820D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20"/>
          <a:stretch/>
        </p:blipFill>
        <p:spPr bwMode="auto">
          <a:xfrm>
            <a:off x="10797023" y="5386591"/>
            <a:ext cx="1084848" cy="11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21EBD2-58D6-E455-6C88-460028459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44" y="5654243"/>
            <a:ext cx="7579914" cy="2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99ACE-9F3C-48A0-353D-58F41F00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DB667-2AC9-1BDD-DE9D-FAFCCED5F386}"/>
              </a:ext>
            </a:extLst>
          </p:cNvPr>
          <p:cNvSpPr txBox="1"/>
          <p:nvPr/>
        </p:nvSpPr>
        <p:spPr>
          <a:xfrm>
            <a:off x="4276466" y="2780987"/>
            <a:ext cx="7610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Some of the responses </a:t>
            </a:r>
          </a:p>
          <a:p>
            <a:pPr lvl="0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challenge</a:t>
            </a:r>
          </a:p>
        </p:txBody>
      </p:sp>
    </p:spTree>
    <p:extLst>
      <p:ext uri="{BB962C8B-B14F-4D97-AF65-F5344CB8AC3E}">
        <p14:creationId xmlns:p14="http://schemas.microsoft.com/office/powerpoint/2010/main" val="24467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889A9-B553-3B0F-E357-440745D0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90A578-59CD-26E1-DD18-05B5F4BAFA22}"/>
              </a:ext>
            </a:extLst>
          </p:cNvPr>
          <p:cNvSpPr txBox="1">
            <a:spLocks/>
          </p:cNvSpPr>
          <p:nvPr/>
        </p:nvSpPr>
        <p:spPr>
          <a:xfrm>
            <a:off x="990038" y="321974"/>
            <a:ext cx="10972800" cy="97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b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support – </a:t>
            </a:r>
            <a:r>
              <a:rPr lang="en-GB" sz="2800" dirty="0" err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EAAB</a:t>
            </a:r>
            <a: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CSIR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706819-9080-C31F-1CC4-D887A31AABD4}"/>
              </a:ext>
            </a:extLst>
          </p:cNvPr>
          <p:cNvGrpSpPr/>
          <p:nvPr/>
        </p:nvGrpSpPr>
        <p:grpSpPr>
          <a:xfrm>
            <a:off x="102725" y="2327627"/>
            <a:ext cx="5110538" cy="3589746"/>
            <a:chOff x="133469" y="2233963"/>
            <a:chExt cx="6177516" cy="4201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452EB8-A6F6-1F65-C497-D9AC6D55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838" t="31120" r="7452"/>
            <a:stretch/>
          </p:blipFill>
          <p:spPr>
            <a:xfrm>
              <a:off x="133469" y="2734180"/>
              <a:ext cx="6177516" cy="3700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A08FEE-C9DA-5786-08BA-D978876CCECE}"/>
                </a:ext>
              </a:extLst>
            </p:cNvPr>
            <p:cNvSpPr txBox="1"/>
            <p:nvPr/>
          </p:nvSpPr>
          <p:spPr>
            <a:xfrm>
              <a:off x="133469" y="2233963"/>
              <a:ext cx="61775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ZA" sz="1800" cap="all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CSIR report prepared for the Estate Agency Affairs Board of South Africa</a:t>
              </a:r>
              <a:endParaRPr lang="en-GB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4CEE71-AEEE-43D0-371F-6B94C79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01" b="13877"/>
          <a:stretch/>
        </p:blipFill>
        <p:spPr>
          <a:xfrm>
            <a:off x="5035981" y="1495864"/>
            <a:ext cx="7401164" cy="51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CB4913-B08F-4032-1CDB-C0EC72D63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09" y="1451428"/>
            <a:ext cx="8627915" cy="48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4A1801-05D2-8FA2-782B-7B33102F8DD6}"/>
              </a:ext>
            </a:extLst>
          </p:cNvPr>
          <p:cNvSpPr txBox="1">
            <a:spLocks/>
          </p:cNvSpPr>
          <p:nvPr/>
        </p:nvSpPr>
        <p:spPr>
          <a:xfrm>
            <a:off x="961009" y="235561"/>
            <a:ext cx="8618420" cy="97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b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support centre – CAHF and 71point consulting</a:t>
            </a:r>
          </a:p>
        </p:txBody>
      </p:sp>
      <p:pic>
        <p:nvPicPr>
          <p:cNvPr id="7" name="Content Placeholder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F62587F-561A-FC70-283A-896E5ABE31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9186649" y="400050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814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66598F-0625-5657-7807-B1136B0A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 – 2025 </a:t>
            </a:r>
            <a:b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Policy responses</a:t>
            </a:r>
          </a:p>
        </p:txBody>
      </p:sp>
      <p:pic>
        <p:nvPicPr>
          <p:cNvPr id="6" name="Picture 2" descr="Article image">
            <a:extLst>
              <a:ext uri="{FF2B5EF4-FFF2-40B4-BE49-F238E27FC236}">
                <a16:creationId xmlns:a16="http://schemas.microsoft.com/office/drawing/2014/main" id="{66BC7047-4D9B-7C8B-F90C-4055DDAA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15" y="3723251"/>
            <a:ext cx="3544928" cy="295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189A9-E54F-0179-B462-AC433150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967" y="334226"/>
            <a:ext cx="5548184" cy="3094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CE903-F05F-DC1C-C0F9-7A7093A48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15" y="1297189"/>
            <a:ext cx="3544928" cy="2645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A2E97D-A88A-A52A-06BF-77A3A0AC140A}"/>
              </a:ext>
            </a:extLst>
          </p:cNvPr>
          <p:cNvSpPr txBox="1"/>
          <p:nvPr/>
        </p:nvSpPr>
        <p:spPr>
          <a:xfrm>
            <a:off x="680015" y="4186533"/>
            <a:ext cx="617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ahoma-Bold"/>
              </a:rPr>
              <a:t>Enhancing access to title –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Access to title is a fundamental principle of national housing policy. While security of tenure has been achieved in principle, a significant proportion of public housing stock has not yet been transferred into the names of the </a:t>
            </a:r>
            <a:r>
              <a:rPr lang="en-GB" sz="1800" b="0" i="0" u="none" strike="noStrike" baseline="0" dirty="0">
                <a:latin typeface="Tahoma" panose="020B0604030504040204" pitchFamily="34" charset="0"/>
              </a:rPr>
              <a:t>entitled individuals</a:t>
            </a:r>
            <a:endParaRPr lang="en-GB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8976313-BC79-16E6-74C2-E0857E79949A}"/>
              </a:ext>
            </a:extLst>
          </p:cNvPr>
          <p:cNvSpPr/>
          <p:nvPr/>
        </p:nvSpPr>
        <p:spPr>
          <a:xfrm rot="14197775">
            <a:off x="3932731" y="867320"/>
            <a:ext cx="1021984" cy="1477328"/>
          </a:xfrm>
          <a:prstGeom prst="downArrow">
            <a:avLst>
              <a:gd name="adj1" fmla="val 50000"/>
              <a:gd name="adj2" fmla="val 77904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23FE67C-E66B-4307-FE7E-DA6D669569B4}"/>
              </a:ext>
            </a:extLst>
          </p:cNvPr>
          <p:cNvSpPr/>
          <p:nvPr/>
        </p:nvSpPr>
        <p:spPr>
          <a:xfrm rot="19509242">
            <a:off x="7155024" y="3578530"/>
            <a:ext cx="1021984" cy="1477328"/>
          </a:xfrm>
          <a:prstGeom prst="downArrow">
            <a:avLst>
              <a:gd name="adj1" fmla="val 50000"/>
              <a:gd name="adj2" fmla="val 77904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93E8A-AA14-32E3-FE50-A49744D4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30B18-518F-8BA9-4FF4-7AAF157DEB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8843" y="1154811"/>
            <a:ext cx="10361007" cy="4677577"/>
          </a:xfrm>
        </p:spPr>
        <p:txBody>
          <a:bodyPr>
            <a:normAutofit/>
          </a:bodyPr>
          <a:lstStyle/>
          <a:p>
            <a:r>
              <a:rPr lang="en-GB" sz="2400" dirty="0"/>
              <a:t>As shown, science councils, universities and research organisations have played an essential role in identifying, tracking and helping to address the challenges</a:t>
            </a:r>
          </a:p>
          <a:p>
            <a:r>
              <a:rPr lang="en-GB" sz="2400" dirty="0"/>
              <a:t>Their role in supporting the implementation of title and tenure reform as outlined in the new White Paper should continue to be central</a:t>
            </a:r>
          </a:p>
          <a:p>
            <a:r>
              <a:rPr lang="en-GB" sz="2400" dirty="0"/>
              <a:t>As new measures to strengthen the tenure system are designed and implemented, these groupings can also make a very important contribution to monitoring, evaluation and learning</a:t>
            </a:r>
          </a:p>
          <a:p>
            <a:r>
              <a:rPr lang="en-GB" sz="2400" dirty="0"/>
              <a:t>A great deal of work has already been done, so build on the past to springboard into the future – knowledge exchange is key</a:t>
            </a:r>
          </a:p>
        </p:txBody>
      </p:sp>
    </p:spTree>
    <p:extLst>
      <p:ext uri="{BB962C8B-B14F-4D97-AF65-F5344CB8AC3E}">
        <p14:creationId xmlns:p14="http://schemas.microsoft.com/office/powerpoint/2010/main" val="590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726" y="497359"/>
            <a:ext cx="51261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noProof="0" dirty="0">
                <a:solidFill>
                  <a:schemeClr val="bg1"/>
                </a:solidFill>
              </a:rPr>
              <a:t>Thank you</a:t>
            </a:r>
            <a:br>
              <a:rPr lang="en-GB" sz="3100" noProof="0" dirty="0">
                <a:solidFill>
                  <a:schemeClr val="bg1"/>
                </a:solidFill>
              </a:rPr>
            </a:br>
            <a:br>
              <a:rPr lang="en-GB" noProof="0" dirty="0">
                <a:solidFill>
                  <a:schemeClr val="bg1"/>
                </a:solidFill>
              </a:rPr>
            </a:br>
            <a:r>
              <a:rPr lang="en-GB" noProof="0" dirty="0">
                <a:solidFill>
                  <a:schemeClr val="bg1"/>
                </a:solidFill>
              </a:rPr>
              <a:t>email</a:t>
            </a:r>
            <a:r>
              <a:rPr lang="en-GB" sz="2700" b="0" noProof="0" dirty="0">
                <a:solidFill>
                  <a:schemeClr val="bg1"/>
                </a:solidFill>
              </a:rPr>
              <a:t>: mnapier@csir.co.za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AEBA9-3140-D84E-0285-42931ECA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780"/>
            <a:ext cx="12192000" cy="489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879EF-675A-EA57-8864-4FF6BA182599}"/>
              </a:ext>
            </a:extLst>
          </p:cNvPr>
          <p:cNvSpPr txBox="1"/>
          <p:nvPr/>
        </p:nvSpPr>
        <p:spPr>
          <a:xfrm>
            <a:off x="9403493" y="6128951"/>
            <a:ext cx="250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www.ukesa.info</a:t>
            </a:r>
          </a:p>
        </p:txBody>
      </p:sp>
    </p:spTree>
    <p:extLst>
      <p:ext uri="{BB962C8B-B14F-4D97-AF65-F5344CB8AC3E}">
        <p14:creationId xmlns:p14="http://schemas.microsoft.com/office/powerpoint/2010/main" val="15179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275BDE-DE72-8849-9010-E0BA967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125204"/>
            <a:ext cx="10733088" cy="972460"/>
          </a:xfrm>
        </p:spPr>
        <p:txBody>
          <a:bodyPr>
            <a:normAutofit/>
          </a:bodyPr>
          <a:lstStyle/>
          <a:p>
            <a:r>
              <a:rPr lang="en-GB" sz="3200" noProof="0" dirty="0"/>
              <a:t>Structure of presentation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D99AC22-ACDA-65C0-1601-437A4D78426A}"/>
              </a:ext>
            </a:extLst>
          </p:cNvPr>
          <p:cNvSpPr/>
          <p:nvPr/>
        </p:nvSpPr>
        <p:spPr>
          <a:xfrm>
            <a:off x="527050" y="1396655"/>
            <a:ext cx="11050588" cy="1299765"/>
          </a:xfrm>
          <a:custGeom>
            <a:avLst/>
            <a:gdLst>
              <a:gd name="connsiteX0" fmla="*/ 0 w 11050588"/>
              <a:gd name="connsiteY0" fmla="*/ 129977 h 1299765"/>
              <a:gd name="connsiteX1" fmla="*/ 129977 w 11050588"/>
              <a:gd name="connsiteY1" fmla="*/ 0 h 1299765"/>
              <a:gd name="connsiteX2" fmla="*/ 10920612 w 11050588"/>
              <a:gd name="connsiteY2" fmla="*/ 0 h 1299765"/>
              <a:gd name="connsiteX3" fmla="*/ 11050589 w 11050588"/>
              <a:gd name="connsiteY3" fmla="*/ 129977 h 1299765"/>
              <a:gd name="connsiteX4" fmla="*/ 11050588 w 11050588"/>
              <a:gd name="connsiteY4" fmla="*/ 1169789 h 1299765"/>
              <a:gd name="connsiteX5" fmla="*/ 10920611 w 11050588"/>
              <a:gd name="connsiteY5" fmla="*/ 1299766 h 1299765"/>
              <a:gd name="connsiteX6" fmla="*/ 129977 w 11050588"/>
              <a:gd name="connsiteY6" fmla="*/ 1299765 h 1299765"/>
              <a:gd name="connsiteX7" fmla="*/ 0 w 11050588"/>
              <a:gd name="connsiteY7" fmla="*/ 1169788 h 1299765"/>
              <a:gd name="connsiteX8" fmla="*/ 0 w 11050588"/>
              <a:gd name="connsiteY8" fmla="*/ 129977 h 12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588" h="1299765">
                <a:moveTo>
                  <a:pt x="0" y="129977"/>
                </a:moveTo>
                <a:cubicBezTo>
                  <a:pt x="0" y="58193"/>
                  <a:pt x="58193" y="0"/>
                  <a:pt x="129977" y="0"/>
                </a:cubicBezTo>
                <a:lnTo>
                  <a:pt x="10920612" y="0"/>
                </a:lnTo>
                <a:cubicBezTo>
                  <a:pt x="10992396" y="0"/>
                  <a:pt x="11050589" y="58193"/>
                  <a:pt x="11050589" y="129977"/>
                </a:cubicBezTo>
                <a:cubicBezTo>
                  <a:pt x="11050589" y="476581"/>
                  <a:pt x="11050588" y="823185"/>
                  <a:pt x="11050588" y="1169789"/>
                </a:cubicBezTo>
                <a:cubicBezTo>
                  <a:pt x="11050588" y="1241573"/>
                  <a:pt x="10992395" y="1299766"/>
                  <a:pt x="10920611" y="1299766"/>
                </a:cubicBezTo>
                <a:lnTo>
                  <a:pt x="129977" y="1299765"/>
                </a:lnTo>
                <a:cubicBezTo>
                  <a:pt x="58193" y="1299765"/>
                  <a:pt x="0" y="1241572"/>
                  <a:pt x="0" y="1169788"/>
                </a:cubicBezTo>
                <a:lnTo>
                  <a:pt x="0" y="129977"/>
                </a:lnTo>
                <a:close/>
              </a:path>
            </a:pathLst>
          </a:custGeom>
          <a:solidFill>
            <a:srgbClr val="012D5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294" tIns="76200" rIns="76201" bIns="76200" numCol="1" spcCol="1270" anchor="ctr" anchorCtr="0">
            <a:noAutofit/>
          </a:bodyPr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1. Quick reminder of why tenure is important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0062931-1FEE-5481-FCB8-7F70A1B07C1D}"/>
              </a:ext>
            </a:extLst>
          </p:cNvPr>
          <p:cNvSpPr/>
          <p:nvPr/>
        </p:nvSpPr>
        <p:spPr>
          <a:xfrm>
            <a:off x="527050" y="2826397"/>
            <a:ext cx="11050588" cy="1299765"/>
          </a:xfrm>
          <a:custGeom>
            <a:avLst/>
            <a:gdLst>
              <a:gd name="connsiteX0" fmla="*/ 0 w 11050588"/>
              <a:gd name="connsiteY0" fmla="*/ 129977 h 1299765"/>
              <a:gd name="connsiteX1" fmla="*/ 129977 w 11050588"/>
              <a:gd name="connsiteY1" fmla="*/ 0 h 1299765"/>
              <a:gd name="connsiteX2" fmla="*/ 10920612 w 11050588"/>
              <a:gd name="connsiteY2" fmla="*/ 0 h 1299765"/>
              <a:gd name="connsiteX3" fmla="*/ 11050589 w 11050588"/>
              <a:gd name="connsiteY3" fmla="*/ 129977 h 1299765"/>
              <a:gd name="connsiteX4" fmla="*/ 11050588 w 11050588"/>
              <a:gd name="connsiteY4" fmla="*/ 1169789 h 1299765"/>
              <a:gd name="connsiteX5" fmla="*/ 10920611 w 11050588"/>
              <a:gd name="connsiteY5" fmla="*/ 1299766 h 1299765"/>
              <a:gd name="connsiteX6" fmla="*/ 129977 w 11050588"/>
              <a:gd name="connsiteY6" fmla="*/ 1299765 h 1299765"/>
              <a:gd name="connsiteX7" fmla="*/ 0 w 11050588"/>
              <a:gd name="connsiteY7" fmla="*/ 1169788 h 1299765"/>
              <a:gd name="connsiteX8" fmla="*/ 0 w 11050588"/>
              <a:gd name="connsiteY8" fmla="*/ 129977 h 12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588" h="1299765">
                <a:moveTo>
                  <a:pt x="0" y="129977"/>
                </a:moveTo>
                <a:cubicBezTo>
                  <a:pt x="0" y="58193"/>
                  <a:pt x="58193" y="0"/>
                  <a:pt x="129977" y="0"/>
                </a:cubicBezTo>
                <a:lnTo>
                  <a:pt x="10920612" y="0"/>
                </a:lnTo>
                <a:cubicBezTo>
                  <a:pt x="10992396" y="0"/>
                  <a:pt x="11050589" y="58193"/>
                  <a:pt x="11050589" y="129977"/>
                </a:cubicBezTo>
                <a:cubicBezTo>
                  <a:pt x="11050589" y="476581"/>
                  <a:pt x="11050588" y="823185"/>
                  <a:pt x="11050588" y="1169789"/>
                </a:cubicBezTo>
                <a:cubicBezTo>
                  <a:pt x="11050588" y="1241573"/>
                  <a:pt x="10992395" y="1299766"/>
                  <a:pt x="10920611" y="1299766"/>
                </a:cubicBezTo>
                <a:lnTo>
                  <a:pt x="129977" y="1299765"/>
                </a:lnTo>
                <a:cubicBezTo>
                  <a:pt x="58193" y="1299765"/>
                  <a:pt x="0" y="1241572"/>
                  <a:pt x="0" y="1169788"/>
                </a:cubicBezTo>
                <a:lnTo>
                  <a:pt x="0" y="129977"/>
                </a:lnTo>
                <a:close/>
              </a:path>
            </a:pathLst>
          </a:custGeom>
          <a:solidFill>
            <a:srgbClr val="012D5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294" tIns="76200" rIns="76201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How the title deed challenge was identified and tracked</a:t>
            </a:r>
            <a:endParaRPr lang="en-GB" sz="24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8CBE378-0B2D-8E88-EB9C-659D41D45EB4}"/>
              </a:ext>
            </a:extLst>
          </p:cNvPr>
          <p:cNvSpPr/>
          <p:nvPr/>
        </p:nvSpPr>
        <p:spPr>
          <a:xfrm>
            <a:off x="527050" y="4256139"/>
            <a:ext cx="11050588" cy="1299765"/>
          </a:xfrm>
          <a:custGeom>
            <a:avLst/>
            <a:gdLst>
              <a:gd name="connsiteX0" fmla="*/ 0 w 11050588"/>
              <a:gd name="connsiteY0" fmla="*/ 129977 h 1299765"/>
              <a:gd name="connsiteX1" fmla="*/ 129977 w 11050588"/>
              <a:gd name="connsiteY1" fmla="*/ 0 h 1299765"/>
              <a:gd name="connsiteX2" fmla="*/ 10920612 w 11050588"/>
              <a:gd name="connsiteY2" fmla="*/ 0 h 1299765"/>
              <a:gd name="connsiteX3" fmla="*/ 11050589 w 11050588"/>
              <a:gd name="connsiteY3" fmla="*/ 129977 h 1299765"/>
              <a:gd name="connsiteX4" fmla="*/ 11050588 w 11050588"/>
              <a:gd name="connsiteY4" fmla="*/ 1169789 h 1299765"/>
              <a:gd name="connsiteX5" fmla="*/ 10920611 w 11050588"/>
              <a:gd name="connsiteY5" fmla="*/ 1299766 h 1299765"/>
              <a:gd name="connsiteX6" fmla="*/ 129977 w 11050588"/>
              <a:gd name="connsiteY6" fmla="*/ 1299765 h 1299765"/>
              <a:gd name="connsiteX7" fmla="*/ 0 w 11050588"/>
              <a:gd name="connsiteY7" fmla="*/ 1169788 h 1299765"/>
              <a:gd name="connsiteX8" fmla="*/ 0 w 11050588"/>
              <a:gd name="connsiteY8" fmla="*/ 129977 h 12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588" h="1299765">
                <a:moveTo>
                  <a:pt x="0" y="129977"/>
                </a:moveTo>
                <a:cubicBezTo>
                  <a:pt x="0" y="58193"/>
                  <a:pt x="58193" y="0"/>
                  <a:pt x="129977" y="0"/>
                </a:cubicBezTo>
                <a:lnTo>
                  <a:pt x="10920612" y="0"/>
                </a:lnTo>
                <a:cubicBezTo>
                  <a:pt x="10992396" y="0"/>
                  <a:pt x="11050589" y="58193"/>
                  <a:pt x="11050589" y="129977"/>
                </a:cubicBezTo>
                <a:cubicBezTo>
                  <a:pt x="11050589" y="476581"/>
                  <a:pt x="11050588" y="823185"/>
                  <a:pt x="11050588" y="1169789"/>
                </a:cubicBezTo>
                <a:cubicBezTo>
                  <a:pt x="11050588" y="1241573"/>
                  <a:pt x="10992395" y="1299766"/>
                  <a:pt x="10920611" y="1299766"/>
                </a:cubicBezTo>
                <a:lnTo>
                  <a:pt x="129977" y="1299765"/>
                </a:lnTo>
                <a:cubicBezTo>
                  <a:pt x="58193" y="1299765"/>
                  <a:pt x="0" y="1241572"/>
                  <a:pt x="0" y="1169788"/>
                </a:cubicBezTo>
                <a:lnTo>
                  <a:pt x="0" y="129977"/>
                </a:lnTo>
                <a:close/>
              </a:path>
            </a:pathLst>
          </a:custGeom>
          <a:solidFill>
            <a:srgbClr val="012D5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294" tIns="76200" rIns="76201" bIns="762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Some of the responses to the challenge</a:t>
            </a:r>
            <a:endParaRPr lang="en-GB" sz="24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7D0CE-9254-94DE-9639-DABED180522E}"/>
              </a:ext>
            </a:extLst>
          </p:cNvPr>
          <p:cNvSpPr txBox="1"/>
          <p:nvPr/>
        </p:nvSpPr>
        <p:spPr>
          <a:xfrm>
            <a:off x="4276465" y="2780987"/>
            <a:ext cx="7684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reminder of why tenure </a:t>
            </a:r>
          </a:p>
          <a:p>
            <a:pPr lvl="0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</a:t>
            </a:r>
          </a:p>
        </p:txBody>
      </p:sp>
    </p:spTree>
    <p:extLst>
      <p:ext uri="{BB962C8B-B14F-4D97-AF65-F5344CB8AC3E}">
        <p14:creationId xmlns:p14="http://schemas.microsoft.com/office/powerpoint/2010/main" val="17860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C711-0573-4EB0-3A09-8E7D8889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noProof="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continuum of land rights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F2D6B-790F-A5AF-4FFC-B9F14FC5A059}"/>
              </a:ext>
            </a:extLst>
          </p:cNvPr>
          <p:cNvSpPr txBox="1"/>
          <p:nvPr/>
        </p:nvSpPr>
        <p:spPr>
          <a:xfrm>
            <a:off x="1647480" y="5781438"/>
            <a:ext cx="441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>
                <a:solidFill>
                  <a:schemeClr val="accent2">
                    <a:lumMod val="50000"/>
                  </a:schemeClr>
                </a:solidFill>
              </a:rPr>
              <a:t>Continuum of Land Rights (UN Habitat </a:t>
            </a:r>
            <a:r>
              <a:rPr lang="en-GB" sz="1600" noProof="0" dirty="0" err="1">
                <a:solidFill>
                  <a:schemeClr val="accent2">
                    <a:lumMod val="50000"/>
                  </a:schemeClr>
                </a:solidFill>
              </a:rPr>
              <a:t>GLTN</a:t>
            </a:r>
            <a:r>
              <a:rPr lang="en-GB" sz="1600" noProof="0" dirty="0">
                <a:solidFill>
                  <a:schemeClr val="accent2">
                    <a:lumMod val="50000"/>
                  </a:schemeClr>
                </a:solidFill>
              </a:rPr>
              <a:t>, 2012)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8C2CA-9B0D-9058-9BD5-791FEE35C88A}"/>
              </a:ext>
            </a:extLst>
          </p:cNvPr>
          <p:cNvGrpSpPr/>
          <p:nvPr/>
        </p:nvGrpSpPr>
        <p:grpSpPr>
          <a:xfrm>
            <a:off x="1791496" y="2681192"/>
            <a:ext cx="8856984" cy="721752"/>
            <a:chOff x="179512" y="3086544"/>
            <a:chExt cx="8856984" cy="721752"/>
          </a:xfrm>
        </p:grpSpPr>
        <p:sp>
          <p:nvSpPr>
            <p:cNvPr id="10" name="Right Arrow 4">
              <a:extLst>
                <a:ext uri="{FF2B5EF4-FFF2-40B4-BE49-F238E27FC236}">
                  <a16:creationId xmlns:a16="http://schemas.microsoft.com/office/drawing/2014/main" id="{A4ECBE87-AF52-772A-46D6-4ACA11F96373}"/>
                </a:ext>
              </a:extLst>
            </p:cNvPr>
            <p:cNvSpPr/>
            <p:nvPr/>
          </p:nvSpPr>
          <p:spPr>
            <a:xfrm>
              <a:off x="1519616" y="3200845"/>
              <a:ext cx="6192688" cy="50405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83F13EB-ACC7-1812-C6F5-CAE8262B1CE1}"/>
                </a:ext>
              </a:extLst>
            </p:cNvPr>
            <p:cNvSpPr/>
            <p:nvPr/>
          </p:nvSpPr>
          <p:spPr>
            <a:xfrm>
              <a:off x="179512" y="3086544"/>
              <a:ext cx="1296144" cy="715089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noProof="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Informal land rights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4A19698-1486-D780-A45C-C0AE21D09C88}"/>
                </a:ext>
              </a:extLst>
            </p:cNvPr>
            <p:cNvSpPr/>
            <p:nvPr/>
          </p:nvSpPr>
          <p:spPr>
            <a:xfrm>
              <a:off x="7740352" y="3093207"/>
              <a:ext cx="1296144" cy="715089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noProof="0" dirty="0">
                  <a:solidFill>
                    <a:schemeClr val="bg1"/>
                  </a:solidFill>
                </a:rPr>
                <a:t>F</a:t>
              </a:r>
              <a:r>
                <a:rPr lang="en-GB" b="1" noProof="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ormal land rights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AE8C78-F658-6765-9B49-9623EF2F1A4D}"/>
              </a:ext>
            </a:extLst>
          </p:cNvPr>
          <p:cNvGrpSpPr/>
          <p:nvPr/>
        </p:nvGrpSpPr>
        <p:grpSpPr>
          <a:xfrm>
            <a:off x="2920430" y="1455487"/>
            <a:ext cx="1462836" cy="1928201"/>
            <a:chOff x="1308446" y="1860839"/>
            <a:chExt cx="1462836" cy="192820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F02476-0C46-6726-392E-A6CA9C197358}"/>
                </a:ext>
              </a:extLst>
            </p:cNvPr>
            <p:cNvCxnSpPr/>
            <p:nvPr/>
          </p:nvCxnSpPr>
          <p:spPr>
            <a:xfrm>
              <a:off x="2040635" y="2375256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41E420-2176-1063-B583-0981563F5A3B}"/>
                </a:ext>
              </a:extLst>
            </p:cNvPr>
            <p:cNvSpPr txBox="1"/>
            <p:nvPr/>
          </p:nvSpPr>
          <p:spPr>
            <a:xfrm>
              <a:off x="1308446" y="1860839"/>
              <a:ext cx="1462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Perceived tenure </a:t>
              </a:r>
            </a:p>
            <a:p>
              <a:pPr algn="ctr"/>
              <a:r>
                <a:rPr lang="en-GB" sz="1400" noProof="0" dirty="0"/>
                <a:t>approaches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E80EFD-431B-4402-1711-744C155F86E4}"/>
              </a:ext>
            </a:extLst>
          </p:cNvPr>
          <p:cNvGrpSpPr/>
          <p:nvPr/>
        </p:nvGrpSpPr>
        <p:grpSpPr>
          <a:xfrm>
            <a:off x="3896331" y="2761992"/>
            <a:ext cx="972126" cy="1773824"/>
            <a:chOff x="2284347" y="3167344"/>
            <a:chExt cx="972126" cy="177382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615A88-5107-58C8-C9E7-B3B7F07B283E}"/>
                </a:ext>
              </a:extLst>
            </p:cNvPr>
            <p:cNvCxnSpPr/>
            <p:nvPr/>
          </p:nvCxnSpPr>
          <p:spPr>
            <a:xfrm>
              <a:off x="2776654" y="3167344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D51DCA-D2A6-7D12-3062-AC6AAF53D1FE}"/>
                </a:ext>
              </a:extLst>
            </p:cNvPr>
            <p:cNvSpPr txBox="1"/>
            <p:nvPr/>
          </p:nvSpPr>
          <p:spPr>
            <a:xfrm>
              <a:off x="2284347" y="4633391"/>
              <a:ext cx="9721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Customary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0C929D-4DC9-4726-BB35-5D765DEC0A59}"/>
              </a:ext>
            </a:extLst>
          </p:cNvPr>
          <p:cNvGrpSpPr/>
          <p:nvPr/>
        </p:nvGrpSpPr>
        <p:grpSpPr>
          <a:xfrm>
            <a:off x="5297111" y="2761992"/>
            <a:ext cx="1064201" cy="1989267"/>
            <a:chOff x="3685127" y="3167344"/>
            <a:chExt cx="1064201" cy="19892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FCBBF9-FA47-3288-06C2-8B5225C381AF}"/>
                </a:ext>
              </a:extLst>
            </p:cNvPr>
            <p:cNvCxnSpPr/>
            <p:nvPr/>
          </p:nvCxnSpPr>
          <p:spPr>
            <a:xfrm>
              <a:off x="4214675" y="3167344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57F46F-C154-A4A9-E79A-599724114E04}"/>
                </a:ext>
              </a:extLst>
            </p:cNvPr>
            <p:cNvSpPr txBox="1"/>
            <p:nvPr/>
          </p:nvSpPr>
          <p:spPr>
            <a:xfrm>
              <a:off x="3685127" y="4633391"/>
              <a:ext cx="106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Alternatives</a:t>
              </a:r>
            </a:p>
            <a:p>
              <a:pPr algn="ctr"/>
              <a:r>
                <a:rPr lang="en-GB" sz="1400" noProof="0" dirty="0"/>
                <a:t>to eviction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A0D9FA-D5AD-943B-8691-BF886F6EBAD2}"/>
              </a:ext>
            </a:extLst>
          </p:cNvPr>
          <p:cNvGrpSpPr/>
          <p:nvPr/>
        </p:nvGrpSpPr>
        <p:grpSpPr>
          <a:xfrm>
            <a:off x="6928015" y="2772456"/>
            <a:ext cx="681917" cy="1978803"/>
            <a:chOff x="5316031" y="3177808"/>
            <a:chExt cx="681917" cy="197880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F74A6C-D8F0-5EE6-A3E3-009F876CC1FC}"/>
                </a:ext>
              </a:extLst>
            </p:cNvPr>
            <p:cNvCxnSpPr/>
            <p:nvPr/>
          </p:nvCxnSpPr>
          <p:spPr>
            <a:xfrm>
              <a:off x="5654835" y="3177808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4F88B-184D-F109-6ADE-9E3146DBEFBE}"/>
                </a:ext>
              </a:extLst>
            </p:cNvPr>
            <p:cNvSpPr txBox="1"/>
            <p:nvPr/>
          </p:nvSpPr>
          <p:spPr>
            <a:xfrm>
              <a:off x="5316031" y="4633391"/>
              <a:ext cx="6819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Group </a:t>
              </a:r>
            </a:p>
            <a:p>
              <a:pPr algn="ctr"/>
              <a:r>
                <a:rPr lang="en-GB" sz="1400" noProof="0" dirty="0"/>
                <a:t>tenure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AE9369-8308-230C-BE5A-25B65A60E6D2}"/>
              </a:ext>
            </a:extLst>
          </p:cNvPr>
          <p:cNvGrpSpPr/>
          <p:nvPr/>
        </p:nvGrpSpPr>
        <p:grpSpPr>
          <a:xfrm>
            <a:off x="8210739" y="2770784"/>
            <a:ext cx="997581" cy="1981056"/>
            <a:chOff x="6598755" y="3176136"/>
            <a:chExt cx="997581" cy="19810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AC357F-9705-F7C4-A8BC-936BD1E3B38F}"/>
                </a:ext>
              </a:extLst>
            </p:cNvPr>
            <p:cNvCxnSpPr/>
            <p:nvPr/>
          </p:nvCxnSpPr>
          <p:spPr>
            <a:xfrm>
              <a:off x="7103787" y="3176136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49CA8B-991D-B22F-9F1E-8E7591C5B589}"/>
                </a:ext>
              </a:extLst>
            </p:cNvPr>
            <p:cNvSpPr txBox="1"/>
            <p:nvPr/>
          </p:nvSpPr>
          <p:spPr>
            <a:xfrm>
              <a:off x="6598755" y="4633972"/>
              <a:ext cx="997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Registered </a:t>
              </a:r>
              <a:br>
                <a:rPr lang="en-GB" sz="1400" noProof="0" dirty="0"/>
              </a:br>
              <a:r>
                <a:rPr lang="en-GB" sz="1400" noProof="0" dirty="0"/>
                <a:t>freehold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2F69E5-66A9-DCF6-1703-B27088445E18}"/>
              </a:ext>
            </a:extLst>
          </p:cNvPr>
          <p:cNvGrpSpPr/>
          <p:nvPr/>
        </p:nvGrpSpPr>
        <p:grpSpPr>
          <a:xfrm>
            <a:off x="4615495" y="1653824"/>
            <a:ext cx="981359" cy="1703488"/>
            <a:chOff x="3003511" y="2059176"/>
            <a:chExt cx="981359" cy="170348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7C3FF8-0E7E-37F9-D409-4944A1B09894}"/>
                </a:ext>
              </a:extLst>
            </p:cNvPr>
            <p:cNvCxnSpPr/>
            <p:nvPr/>
          </p:nvCxnSpPr>
          <p:spPr>
            <a:xfrm>
              <a:off x="3496734" y="2348880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B1EC5B-C827-3FC7-0725-496D512D109E}"/>
                </a:ext>
              </a:extLst>
            </p:cNvPr>
            <p:cNvSpPr txBox="1"/>
            <p:nvPr/>
          </p:nvSpPr>
          <p:spPr>
            <a:xfrm>
              <a:off x="3003511" y="2059176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Occupancy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4DC7F8-1F75-8415-4522-E1600E70CEE1}"/>
              </a:ext>
            </a:extLst>
          </p:cNvPr>
          <p:cNvGrpSpPr/>
          <p:nvPr/>
        </p:nvGrpSpPr>
        <p:grpSpPr>
          <a:xfrm>
            <a:off x="7652907" y="1653335"/>
            <a:ext cx="667170" cy="1703977"/>
            <a:chOff x="6040923" y="2058687"/>
            <a:chExt cx="667170" cy="170397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DA7936-2A99-58E6-1D03-26C50061BE64}"/>
                </a:ext>
              </a:extLst>
            </p:cNvPr>
            <p:cNvCxnSpPr/>
            <p:nvPr/>
          </p:nvCxnSpPr>
          <p:spPr>
            <a:xfrm>
              <a:off x="6377054" y="2348880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3A47B1-03B7-0B21-D3E0-F76AF3741338}"/>
                </a:ext>
              </a:extLst>
            </p:cNvPr>
            <p:cNvSpPr txBox="1"/>
            <p:nvPr/>
          </p:nvSpPr>
          <p:spPr>
            <a:xfrm>
              <a:off x="6040923" y="2058687"/>
              <a:ext cx="667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Leases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467B3D-E883-C701-D52E-583B5ED5F08C}"/>
              </a:ext>
            </a:extLst>
          </p:cNvPr>
          <p:cNvGrpSpPr/>
          <p:nvPr/>
        </p:nvGrpSpPr>
        <p:grpSpPr>
          <a:xfrm>
            <a:off x="5971987" y="1439472"/>
            <a:ext cx="976550" cy="1917840"/>
            <a:chOff x="4447748" y="1844824"/>
            <a:chExt cx="976550" cy="191784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B9553B6-780D-D151-F732-185485BF0620}"/>
                </a:ext>
              </a:extLst>
            </p:cNvPr>
            <p:cNvCxnSpPr/>
            <p:nvPr/>
          </p:nvCxnSpPr>
          <p:spPr>
            <a:xfrm>
              <a:off x="4936894" y="2348880"/>
              <a:ext cx="0" cy="141378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8975FF-6938-5507-1C48-A089F754B54E}"/>
                </a:ext>
              </a:extLst>
            </p:cNvPr>
            <p:cNvSpPr txBox="1"/>
            <p:nvPr/>
          </p:nvSpPr>
          <p:spPr>
            <a:xfrm>
              <a:off x="4447748" y="1844824"/>
              <a:ext cx="9765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noProof="0" dirty="0"/>
                <a:t>Adverse</a:t>
              </a:r>
            </a:p>
            <a:p>
              <a:pPr algn="ctr"/>
              <a:r>
                <a:rPr lang="en-GB" sz="1400" noProof="0" dirty="0"/>
                <a:t>possession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8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CBAFE-E2CB-1B2A-AA69-E445F608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06E7-F4AA-70F2-71E6-47AB96DB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159202"/>
            <a:ext cx="10361007" cy="97246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br>
              <a:rPr lang="en-GB" sz="2800" noProof="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noProof="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and securing tenure and access to land markets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2E6FF4-1777-5B87-A982-FC232CEF5E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7741" y="2511660"/>
            <a:ext cx="6013450" cy="15619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noProof="0" dirty="0"/>
              <a:t>Trading Places</a:t>
            </a:r>
            <a:br>
              <a:rPr lang="en-US" sz="3200" b="1" noProof="0" dirty="0"/>
            </a:br>
            <a:r>
              <a:rPr lang="en-US" sz="3200" b="1" noProof="0" dirty="0"/>
              <a:t>Accessing land in African cities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Napier, Berrisford, Kihato, McGaffin, Royston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73A80-93AC-8AE5-CBDB-DF5A41D8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34" y="1319514"/>
            <a:ext cx="3516987" cy="51345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4BA1D3E-D8B3-EC48-E32E-31D90E53C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684" y="4519330"/>
            <a:ext cx="2156318" cy="21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D937-22D4-6323-2C12-D5E8D66B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226F41-347D-C288-A899-8939481E5598}"/>
              </a:ext>
            </a:extLst>
          </p:cNvPr>
          <p:cNvSpPr txBox="1"/>
          <p:nvPr/>
        </p:nvSpPr>
        <p:spPr>
          <a:xfrm>
            <a:off x="4276466" y="2780987"/>
            <a:ext cx="7548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title deed challenge </a:t>
            </a:r>
          </a:p>
          <a:p>
            <a:pPr lvl="0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was identified and tracked</a:t>
            </a:r>
            <a:endParaRPr lang="en-GB" sz="28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C8DD6-BDBA-EC4B-B99B-48C32034D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0C31-1FB1-CFC2-01A3-ED1DB65B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2" y="409281"/>
            <a:ext cx="5944079" cy="144980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noProof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br>
              <a:rPr lang="en-GB" sz="2800" noProof="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noProof="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recognition &amp; measurement</a:t>
            </a:r>
          </a:p>
        </p:txBody>
      </p:sp>
      <p:pic>
        <p:nvPicPr>
          <p:cNvPr id="4" name="Content Placeholder 3" descr="A book cover of a building&#10;&#10;AI-generated content may be incorrect.">
            <a:extLst>
              <a:ext uri="{FF2B5EF4-FFF2-40B4-BE49-F238E27FC236}">
                <a16:creationId xmlns:a16="http://schemas.microsoft.com/office/drawing/2014/main" id="{2A9F4C5F-9878-C4A4-B98D-B7072B9371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7187380" y="252963"/>
            <a:ext cx="4491520" cy="635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0DF0B-2AEE-DCD2-2406-641105A03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644" y="5534056"/>
            <a:ext cx="2253286" cy="1149636"/>
          </a:xfrm>
          <a:prstGeom prst="rect">
            <a:avLst/>
          </a:prstGeom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5F659B-C0EF-CB0F-AAC6-19B35DA9C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44" y="4702456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BC545-3645-C2D6-3752-9CD56A008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D5EABE-AAE2-2BA1-69E7-CB690E8D5E69}"/>
              </a:ext>
            </a:extLst>
          </p:cNvPr>
          <p:cNvSpPr txBox="1"/>
          <p:nvPr/>
        </p:nvSpPr>
        <p:spPr>
          <a:xfrm rot="16200000">
            <a:off x="-2093813" y="3198167"/>
            <a:ext cx="6490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/>
              <a:t>Registrations as a Proportion of Reported Delivery</a:t>
            </a:r>
            <a:endParaRPr lang="en-US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9E4C54E-AB0D-C5A8-E6DD-37A99396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144" y="353557"/>
            <a:ext cx="9410217" cy="640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7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747AA-E002-ECC9-BD3E-89F464157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4701-CD37-5262-E2F5-A1647419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38" y="321974"/>
            <a:ext cx="10972800" cy="97246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lang="en-GB" sz="2800" noProof="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Affordable Housing Finance continues to track</a:t>
            </a:r>
            <a:endParaRPr lang="en-GB" sz="2800" noProof="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A730377-B498-1381-D70E-F45A9E84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01" t="8708" r="10991" b="12252"/>
          <a:stretch/>
        </p:blipFill>
        <p:spPr>
          <a:xfrm>
            <a:off x="9745883" y="4919241"/>
            <a:ext cx="1713054" cy="1707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03340-5563-19D9-0058-80BFB845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38" y="1458409"/>
            <a:ext cx="5432714" cy="516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HF | Centre for Affordable Housing Finance Africa">
            <a:extLst>
              <a:ext uri="{FF2B5EF4-FFF2-40B4-BE49-F238E27FC236}">
                <a16:creationId xmlns:a16="http://schemas.microsoft.com/office/drawing/2014/main" id="{C01AEF85-1748-5304-A863-63AB1C99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80" y="1458409"/>
            <a:ext cx="3181857" cy="8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Widescreen</PresentationFormat>
  <Paragraphs>58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Tahoma</vt:lpstr>
      <vt:lpstr>Tahoma-Bold</vt:lpstr>
      <vt:lpstr>6_Office Theme</vt:lpstr>
      <vt:lpstr>9_Office Theme</vt:lpstr>
      <vt:lpstr>10_Office Theme</vt:lpstr>
      <vt:lpstr>11_Office Theme</vt:lpstr>
      <vt:lpstr>12_Office Theme</vt:lpstr>
      <vt:lpstr>PowerPoint Presentation</vt:lpstr>
      <vt:lpstr>Structure of presentation</vt:lpstr>
      <vt:lpstr>PowerPoint Presentation</vt:lpstr>
      <vt:lpstr>The continuum of land rights</vt:lpstr>
      <vt:lpstr>2013 Understanding and securing tenure and access to land markets</vt:lpstr>
      <vt:lpstr>PowerPoint Presentation</vt:lpstr>
      <vt:lpstr>2011 Early recognition &amp; measurement</vt:lpstr>
      <vt:lpstr>PowerPoint Presentation</vt:lpstr>
      <vt:lpstr>2019 Centre for Affordable Housing Finance continues to track</vt:lpstr>
      <vt:lpstr>PowerPoint Presentation</vt:lpstr>
      <vt:lpstr>PowerPoint Presentation</vt:lpstr>
      <vt:lpstr>PowerPoint Presentation</vt:lpstr>
      <vt:lpstr>PowerPoint Presentation</vt:lpstr>
      <vt:lpstr>2004 – 2025  Policy responses</vt:lpstr>
      <vt:lpstr>Conclusion</vt:lpstr>
      <vt:lpstr>Thank you  email: mnapier@csir.co.za</vt:lpstr>
    </vt:vector>
  </TitlesOfParts>
  <Company>CSIR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Ndumiso Cingo</dc:creator>
  <cp:lastModifiedBy>Duduzile Singeni</cp:lastModifiedBy>
  <cp:revision>26</cp:revision>
  <cp:lastPrinted>2020-02-07T12:20:52Z</cp:lastPrinted>
  <dcterms:created xsi:type="dcterms:W3CDTF">2018-07-05T10:54:25Z</dcterms:created>
  <dcterms:modified xsi:type="dcterms:W3CDTF">2025-03-24T13:12:49Z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559d34-73b8-4a7a-bea0-29011fa0c1e3_Enabled">
    <vt:lpwstr>true</vt:lpwstr>
  </property>
  <property fmtid="{D5CDD505-2E9C-101B-9397-08002B2CF9AE}" pid="3" name="MSIP_Label_07559d34-73b8-4a7a-bea0-29011fa0c1e3_SetDate">
    <vt:lpwstr>2025-03-24T13:11:01Z</vt:lpwstr>
  </property>
  <property fmtid="{D5CDD505-2E9C-101B-9397-08002B2CF9AE}" pid="4" name="MSIP_Label_07559d34-73b8-4a7a-bea0-29011fa0c1e3_Method">
    <vt:lpwstr>Standard</vt:lpwstr>
  </property>
  <property fmtid="{D5CDD505-2E9C-101B-9397-08002B2CF9AE}" pid="5" name="MSIP_Label_07559d34-73b8-4a7a-bea0-29011fa0c1e3_Name">
    <vt:lpwstr>Ganeral</vt:lpwstr>
  </property>
  <property fmtid="{D5CDD505-2E9C-101B-9397-08002B2CF9AE}" pid="6" name="MSIP_Label_07559d34-73b8-4a7a-bea0-29011fa0c1e3_SiteId">
    <vt:lpwstr>d68a0803-f0aa-4014-840d-93eb8ae08d77</vt:lpwstr>
  </property>
  <property fmtid="{D5CDD505-2E9C-101B-9397-08002B2CF9AE}" pid="7" name="MSIP_Label_07559d34-73b8-4a7a-bea0-29011fa0c1e3_ActionId">
    <vt:lpwstr>75edf230-79f9-4705-9c2b-1424fc3521e4</vt:lpwstr>
  </property>
  <property fmtid="{D5CDD505-2E9C-101B-9397-08002B2CF9AE}" pid="8" name="MSIP_Label_07559d34-73b8-4a7a-bea0-29011fa0c1e3_ContentBits">
    <vt:lpwstr>0</vt:lpwstr>
  </property>
  <property fmtid="{D5CDD505-2E9C-101B-9397-08002B2CF9AE}" pid="9" name="MSIP_Label_07559d34-73b8-4a7a-bea0-29011fa0c1e3_Tag">
    <vt:lpwstr>10, 3, 0, 1</vt:lpwstr>
  </property>
</Properties>
</file>