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5" r:id="rId2"/>
    <p:sldId id="4507" r:id="rId3"/>
    <p:sldId id="4530" r:id="rId4"/>
    <p:sldId id="4531" r:id="rId5"/>
    <p:sldId id="4506" r:id="rId6"/>
    <p:sldId id="4508" r:id="rId7"/>
    <p:sldId id="4512" r:id="rId8"/>
    <p:sldId id="4532" r:id="rId9"/>
    <p:sldId id="4534" r:id="rId10"/>
    <p:sldId id="4536" r:id="rId11"/>
    <p:sldId id="4520" r:id="rId12"/>
    <p:sldId id="4535" r:id="rId13"/>
    <p:sldId id="45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9" d="100"/>
          <a:sy n="59" d="100"/>
        </p:scale>
        <p:origin x="940" y="7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D9752-7AB7-462C-B780-B39C9332D787}" type="doc">
      <dgm:prSet loTypeId="urn:microsoft.com/office/officeart/2005/8/layout/cycle4" loCatId="matrix" qsTypeId="urn:microsoft.com/office/officeart/2005/8/quickstyle/simple1" qsCatId="simple" csTypeId="urn:microsoft.com/office/officeart/2005/8/colors/accent1_4" csCatId="accent1" phldr="1"/>
      <dgm:spPr/>
      <dgm:t>
        <a:bodyPr/>
        <a:lstStyle/>
        <a:p>
          <a:endParaRPr lang="en-ZA"/>
        </a:p>
      </dgm:t>
    </dgm:pt>
    <dgm:pt modelId="{6737711A-8B7F-449D-BF55-E12D733A0DC1}">
      <dgm:prSet custT="1"/>
      <dgm:spPr/>
      <dgm:t>
        <a:bodyPr anchor="t"/>
        <a:lstStyle/>
        <a:p>
          <a:r>
            <a:rPr lang="en-US" sz="1600" kern="1200" dirty="0">
              <a:latin typeface="Poppins" panose="00000500000000000000" pitchFamily="2" charset="0"/>
              <a:cs typeface="Poppins" panose="00000500000000000000" pitchFamily="2" charset="0"/>
            </a:rPr>
            <a:t>Develop SMART </a:t>
          </a:r>
          <a:r>
            <a:rPr lang="en-US" sz="1600" b="1" u="sng" kern="1200" dirty="0">
              <a:solidFill>
                <a:srgbClr val="FFFFFF"/>
              </a:solidFill>
              <a:latin typeface="Poppins" panose="00000500000000000000" pitchFamily="2" charset="0"/>
              <a:ea typeface="+mn-ea"/>
              <a:cs typeface="Poppins" panose="00000500000000000000" pitchFamily="2" charset="0"/>
            </a:rPr>
            <a:t>Integrated</a:t>
          </a:r>
          <a:r>
            <a:rPr lang="en-US" sz="1600" kern="1200" dirty="0">
              <a:latin typeface="Poppins" panose="00000500000000000000" pitchFamily="2" charset="0"/>
              <a:cs typeface="Poppins" panose="00000500000000000000" pitchFamily="2" charset="0"/>
            </a:rPr>
            <a:t> Master Plan (SIMP) for BCMM</a:t>
          </a:r>
          <a:endParaRPr lang="en-ZA" sz="1600" kern="1200" dirty="0">
            <a:latin typeface="Poppins" panose="00000500000000000000" pitchFamily="2" charset="0"/>
            <a:cs typeface="Poppins" panose="00000500000000000000" pitchFamily="2" charset="0"/>
          </a:endParaRPr>
        </a:p>
      </dgm:t>
    </dgm:pt>
    <dgm:pt modelId="{B4D5CB4B-E9C9-480B-BC65-63600C03299F}" type="parTrans" cxnId="{F7469728-67AE-4E23-BDE4-EE9B7C50BD46}">
      <dgm:prSet/>
      <dgm:spPr/>
      <dgm:t>
        <a:bodyPr/>
        <a:lstStyle/>
        <a:p>
          <a:endParaRPr lang="en-ZA" sz="1400">
            <a:latin typeface="Poppins" panose="00000500000000000000" pitchFamily="2" charset="0"/>
            <a:cs typeface="Poppins" panose="00000500000000000000" pitchFamily="2" charset="0"/>
          </a:endParaRPr>
        </a:p>
      </dgm:t>
    </dgm:pt>
    <dgm:pt modelId="{EC5D2E9B-DCCA-43B1-938D-342850DAFD34}" type="sibTrans" cxnId="{F7469728-67AE-4E23-BDE4-EE9B7C50BD46}">
      <dgm:prSet/>
      <dgm:spPr/>
      <dgm:t>
        <a:bodyPr/>
        <a:lstStyle/>
        <a:p>
          <a:endParaRPr lang="en-ZA" sz="1400">
            <a:latin typeface="Poppins" panose="00000500000000000000" pitchFamily="2" charset="0"/>
            <a:cs typeface="Poppins" panose="00000500000000000000" pitchFamily="2" charset="0"/>
          </a:endParaRPr>
        </a:p>
      </dgm:t>
    </dgm:pt>
    <dgm:pt modelId="{219479BD-0B41-42F1-B5D2-EC41A7C6B045}">
      <dgm:prSet custT="1"/>
      <dgm:spPr/>
      <dgm:t>
        <a:bodyPr anchor="t"/>
        <a:lstStyle/>
        <a:p>
          <a:r>
            <a:rPr lang="en-US" sz="1600" b="1" u="sng" dirty="0" err="1">
              <a:solidFill>
                <a:schemeClr val="bg1"/>
              </a:solidFill>
              <a:latin typeface="Poppins" panose="00000500000000000000" pitchFamily="2" charset="0"/>
              <a:cs typeface="Poppins" panose="00000500000000000000" pitchFamily="2" charset="0"/>
            </a:rPr>
            <a:t>Standardise</a:t>
          </a:r>
          <a:r>
            <a:rPr lang="en-US" sz="1600" dirty="0">
              <a:latin typeface="Poppins" panose="00000500000000000000" pitchFamily="2" charset="0"/>
              <a:cs typeface="Poppins" panose="00000500000000000000" pitchFamily="2" charset="0"/>
            </a:rPr>
            <a:t> Title Deeds Restoration Activities</a:t>
          </a:r>
          <a:endParaRPr lang="en-ZA" sz="1600" dirty="0">
            <a:latin typeface="Poppins" panose="00000500000000000000" pitchFamily="2" charset="0"/>
            <a:cs typeface="Poppins" panose="00000500000000000000" pitchFamily="2" charset="0"/>
          </a:endParaRPr>
        </a:p>
      </dgm:t>
    </dgm:pt>
    <dgm:pt modelId="{20BCAE32-789B-405D-9244-1456BC7AD064}" type="parTrans" cxnId="{354A60EF-E93C-4493-9DAA-7B7395CAF8F8}">
      <dgm:prSet/>
      <dgm:spPr/>
      <dgm:t>
        <a:bodyPr/>
        <a:lstStyle/>
        <a:p>
          <a:endParaRPr lang="en-ZA" sz="1400">
            <a:latin typeface="Poppins" panose="00000500000000000000" pitchFamily="2" charset="0"/>
            <a:cs typeface="Poppins" panose="00000500000000000000" pitchFamily="2" charset="0"/>
          </a:endParaRPr>
        </a:p>
      </dgm:t>
    </dgm:pt>
    <dgm:pt modelId="{7EBDF515-ED42-4506-8CEF-25BFF0F8CDEF}" type="sibTrans" cxnId="{354A60EF-E93C-4493-9DAA-7B7395CAF8F8}">
      <dgm:prSet/>
      <dgm:spPr/>
      <dgm:t>
        <a:bodyPr/>
        <a:lstStyle/>
        <a:p>
          <a:endParaRPr lang="en-ZA" sz="1400">
            <a:latin typeface="Poppins" panose="00000500000000000000" pitchFamily="2" charset="0"/>
            <a:cs typeface="Poppins" panose="00000500000000000000" pitchFamily="2" charset="0"/>
          </a:endParaRPr>
        </a:p>
      </dgm:t>
    </dgm:pt>
    <dgm:pt modelId="{DEE6D8FE-6EB4-4B88-9299-0A513F03A782}">
      <dgm:prSet custT="1"/>
      <dgm:spPr>
        <a:solidFill>
          <a:srgbClr val="06527F">
            <a:shade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spcFirstLastPara="0" vert="horz" wrap="square" lIns="78232" tIns="78232" rIns="78232" bIns="78232" numCol="1" spcCol="1270" anchor="ctr" anchorCtr="0"/>
        <a:lstStyle/>
        <a:p>
          <a:pPr marL="0" lvl="0" indent="0" algn="ctr" defTabSz="488950">
            <a:lnSpc>
              <a:spcPct val="90000"/>
            </a:lnSpc>
            <a:spcBef>
              <a:spcPct val="0"/>
            </a:spcBef>
            <a:spcAft>
              <a:spcPct val="35000"/>
            </a:spcAft>
            <a:buNone/>
          </a:pPr>
          <a:r>
            <a:rPr lang="en-US" sz="1600" b="1" u="sng" kern="1200" dirty="0">
              <a:solidFill>
                <a:srgbClr val="FFFFFF"/>
              </a:solidFill>
              <a:latin typeface="Poppins" panose="00000500000000000000" pitchFamily="2" charset="0"/>
              <a:ea typeface="+mn-ea"/>
              <a:cs typeface="Poppins" panose="00000500000000000000" pitchFamily="2" charset="0"/>
            </a:rPr>
            <a:t>Align</a:t>
          </a:r>
          <a:r>
            <a:rPr lang="en-US" sz="1600" kern="1200" dirty="0">
              <a:solidFill>
                <a:srgbClr val="FFFFFF"/>
              </a:solidFill>
              <a:latin typeface="Poppins" panose="00000500000000000000" pitchFamily="2" charset="0"/>
              <a:ea typeface="+mn-ea"/>
              <a:cs typeface="Poppins" panose="00000500000000000000" pitchFamily="2" charset="0"/>
            </a:rPr>
            <a:t> Housing Projects Reports with HSS &amp; MTDP Categories</a:t>
          </a:r>
          <a:endParaRPr lang="en-ZA" sz="1600" kern="1200" dirty="0">
            <a:solidFill>
              <a:srgbClr val="FFFFFF"/>
            </a:solidFill>
            <a:latin typeface="Poppins" panose="00000500000000000000" pitchFamily="2" charset="0"/>
            <a:ea typeface="+mn-ea"/>
            <a:cs typeface="Poppins" panose="00000500000000000000" pitchFamily="2" charset="0"/>
          </a:endParaRPr>
        </a:p>
      </dgm:t>
    </dgm:pt>
    <dgm:pt modelId="{D6FCEEF5-D441-443C-BA33-AB8042CB3C63}" type="parTrans" cxnId="{771A3863-0C02-4132-AE30-55C3E0448989}">
      <dgm:prSet/>
      <dgm:spPr/>
      <dgm:t>
        <a:bodyPr/>
        <a:lstStyle/>
        <a:p>
          <a:endParaRPr lang="en-ZA" sz="1400">
            <a:latin typeface="Poppins" panose="00000500000000000000" pitchFamily="2" charset="0"/>
            <a:cs typeface="Poppins" panose="00000500000000000000" pitchFamily="2" charset="0"/>
          </a:endParaRPr>
        </a:p>
      </dgm:t>
    </dgm:pt>
    <dgm:pt modelId="{BB38599D-7620-4D72-9CE9-2C5E8312F6DE}" type="sibTrans" cxnId="{771A3863-0C02-4132-AE30-55C3E0448989}">
      <dgm:prSet/>
      <dgm:spPr/>
      <dgm:t>
        <a:bodyPr/>
        <a:lstStyle/>
        <a:p>
          <a:endParaRPr lang="en-ZA" sz="1400">
            <a:latin typeface="Poppins" panose="00000500000000000000" pitchFamily="2" charset="0"/>
            <a:cs typeface="Poppins" panose="00000500000000000000" pitchFamily="2" charset="0"/>
          </a:endParaRPr>
        </a:p>
      </dgm:t>
    </dgm:pt>
    <dgm:pt modelId="{61CA6409-8725-412E-976E-FD94C80153F8}">
      <dgm:prSet custT="1"/>
      <dgm:spPr/>
      <dgm:t>
        <a:bodyPr anchor="t"/>
        <a:lstStyle/>
        <a:p>
          <a:r>
            <a:rPr lang="en-US" sz="1600" kern="1200" dirty="0">
              <a:latin typeface="Poppins" panose="00000500000000000000" pitchFamily="2" charset="0"/>
              <a:cs typeface="Poppins" panose="00000500000000000000" pitchFamily="2" charset="0"/>
            </a:rPr>
            <a:t>Develop a </a:t>
          </a:r>
          <a:r>
            <a:rPr lang="en-US" sz="1600" b="1" u="sng" kern="1200" dirty="0">
              <a:solidFill>
                <a:srgbClr val="FFFFFF"/>
              </a:solidFill>
              <a:latin typeface="Poppins" panose="00000500000000000000" pitchFamily="2" charset="0"/>
              <a:ea typeface="+mn-ea"/>
              <a:cs typeface="Poppins" panose="00000500000000000000" pitchFamily="2" charset="0"/>
            </a:rPr>
            <a:t>Diagnostic</a:t>
          </a:r>
          <a:r>
            <a:rPr lang="en-US" sz="1600" kern="1200" dirty="0">
              <a:latin typeface="Poppins" panose="00000500000000000000" pitchFamily="2" charset="0"/>
              <a:cs typeface="Poppins" panose="00000500000000000000" pitchFamily="2" charset="0"/>
            </a:rPr>
            <a:t> project management / reporting tool</a:t>
          </a:r>
          <a:endParaRPr lang="en-ZA" sz="1600" kern="1200" dirty="0">
            <a:latin typeface="Poppins" panose="00000500000000000000" pitchFamily="2" charset="0"/>
            <a:cs typeface="Poppins" panose="00000500000000000000" pitchFamily="2" charset="0"/>
          </a:endParaRPr>
        </a:p>
      </dgm:t>
    </dgm:pt>
    <dgm:pt modelId="{50AE702A-77CD-4FB1-816B-44AC2C4896E9}" type="parTrans" cxnId="{A94E7738-BDF9-4D0F-A9AE-0F41C2A0AB16}">
      <dgm:prSet/>
      <dgm:spPr/>
      <dgm:t>
        <a:bodyPr/>
        <a:lstStyle/>
        <a:p>
          <a:endParaRPr lang="en-ZA" sz="1400">
            <a:latin typeface="Poppins" panose="00000500000000000000" pitchFamily="2" charset="0"/>
            <a:cs typeface="Poppins" panose="00000500000000000000" pitchFamily="2" charset="0"/>
          </a:endParaRPr>
        </a:p>
      </dgm:t>
    </dgm:pt>
    <dgm:pt modelId="{0F290FB2-4B5E-40A8-A940-307EDFCCEDA8}" type="sibTrans" cxnId="{A94E7738-BDF9-4D0F-A9AE-0F41C2A0AB16}">
      <dgm:prSet/>
      <dgm:spPr/>
      <dgm:t>
        <a:bodyPr/>
        <a:lstStyle/>
        <a:p>
          <a:endParaRPr lang="en-ZA" sz="1400">
            <a:latin typeface="Poppins" panose="00000500000000000000" pitchFamily="2" charset="0"/>
            <a:cs typeface="Poppins" panose="00000500000000000000" pitchFamily="2" charset="0"/>
          </a:endParaRPr>
        </a:p>
      </dgm:t>
    </dgm:pt>
    <dgm:pt modelId="{7E764D00-BB88-4A80-93C3-D5148544E13B}" type="pres">
      <dgm:prSet presAssocID="{0BED9752-7AB7-462C-B780-B39C9332D787}" presName="cycleMatrixDiagram" presStyleCnt="0">
        <dgm:presLayoutVars>
          <dgm:chMax val="1"/>
          <dgm:dir/>
          <dgm:animLvl val="lvl"/>
          <dgm:resizeHandles val="exact"/>
        </dgm:presLayoutVars>
      </dgm:prSet>
      <dgm:spPr/>
    </dgm:pt>
    <dgm:pt modelId="{6555E0CF-BB4E-47BC-AA11-4391AF68980E}" type="pres">
      <dgm:prSet presAssocID="{0BED9752-7AB7-462C-B780-B39C9332D787}" presName="children" presStyleCnt="0"/>
      <dgm:spPr/>
    </dgm:pt>
    <dgm:pt modelId="{1D67CCE0-FD75-4551-8422-81019160B3EC}" type="pres">
      <dgm:prSet presAssocID="{0BED9752-7AB7-462C-B780-B39C9332D787}" presName="childPlaceholder" presStyleCnt="0"/>
      <dgm:spPr/>
    </dgm:pt>
    <dgm:pt modelId="{67203F5A-1232-4591-8B11-CA75CC0FCE73}" type="pres">
      <dgm:prSet presAssocID="{0BED9752-7AB7-462C-B780-B39C9332D787}" presName="circle" presStyleCnt="0"/>
      <dgm:spPr/>
    </dgm:pt>
    <dgm:pt modelId="{DBA90B94-6FE2-4645-BC95-4E818B479B64}" type="pres">
      <dgm:prSet presAssocID="{0BED9752-7AB7-462C-B780-B39C9332D787}" presName="quadrant1" presStyleLbl="node1" presStyleIdx="0" presStyleCnt="4">
        <dgm:presLayoutVars>
          <dgm:chMax val="1"/>
          <dgm:bulletEnabled val="1"/>
        </dgm:presLayoutVars>
      </dgm:prSet>
      <dgm:spPr/>
    </dgm:pt>
    <dgm:pt modelId="{BBA2BBAB-BDBA-4917-81AF-10DF3B9DF75E}" type="pres">
      <dgm:prSet presAssocID="{0BED9752-7AB7-462C-B780-B39C9332D787}" presName="quadrant2" presStyleLbl="node1" presStyleIdx="1" presStyleCnt="4">
        <dgm:presLayoutVars>
          <dgm:chMax val="1"/>
          <dgm:bulletEnabled val="1"/>
        </dgm:presLayoutVars>
      </dgm:prSet>
      <dgm:spPr/>
    </dgm:pt>
    <dgm:pt modelId="{6114013C-E2F0-4B51-82DB-54283E65C835}" type="pres">
      <dgm:prSet presAssocID="{0BED9752-7AB7-462C-B780-B39C9332D787}" presName="quadrant3" presStyleLbl="node1" presStyleIdx="2" presStyleCnt="4" custLinFactNeighborX="626">
        <dgm:presLayoutVars>
          <dgm:chMax val="1"/>
          <dgm:bulletEnabled val="1"/>
        </dgm:presLayoutVars>
      </dgm:prSet>
      <dgm:spPr>
        <a:xfrm rot="10800000">
          <a:off x="6187678" y="2687402"/>
          <a:ext cx="2281657" cy="2281657"/>
        </a:xfrm>
        <a:prstGeom prst="pieWedge">
          <a:avLst/>
        </a:prstGeom>
      </dgm:spPr>
    </dgm:pt>
    <dgm:pt modelId="{DDEC72C2-8017-4870-9CBF-D50666E6F4A5}" type="pres">
      <dgm:prSet presAssocID="{0BED9752-7AB7-462C-B780-B39C9332D787}" presName="quadrant4" presStyleLbl="node1" presStyleIdx="3" presStyleCnt="4">
        <dgm:presLayoutVars>
          <dgm:chMax val="1"/>
          <dgm:bulletEnabled val="1"/>
        </dgm:presLayoutVars>
      </dgm:prSet>
      <dgm:spPr/>
    </dgm:pt>
    <dgm:pt modelId="{79242107-383C-4B33-8C7B-C11ED69352DA}" type="pres">
      <dgm:prSet presAssocID="{0BED9752-7AB7-462C-B780-B39C9332D787}" presName="quadrantPlaceholder" presStyleCnt="0"/>
      <dgm:spPr/>
    </dgm:pt>
    <dgm:pt modelId="{8D69DFD9-F6A9-43D1-AEA5-64E2BB8F631C}" type="pres">
      <dgm:prSet presAssocID="{0BED9752-7AB7-462C-B780-B39C9332D787}" presName="center1" presStyleLbl="fgShp" presStyleIdx="0" presStyleCnt="2"/>
      <dgm:spPr/>
    </dgm:pt>
    <dgm:pt modelId="{E3FC5F8D-A4B0-40CC-9EC9-6081C651FB84}" type="pres">
      <dgm:prSet presAssocID="{0BED9752-7AB7-462C-B780-B39C9332D787}" presName="center2" presStyleLbl="fgShp" presStyleIdx="1" presStyleCnt="2"/>
      <dgm:spPr/>
    </dgm:pt>
  </dgm:ptLst>
  <dgm:cxnLst>
    <dgm:cxn modelId="{0C141709-84A6-4E31-9EFD-77A3F2BD82B5}" type="presOf" srcId="{61CA6409-8725-412E-976E-FD94C80153F8}" destId="{DDEC72C2-8017-4870-9CBF-D50666E6F4A5}" srcOrd="0" destOrd="0" presId="urn:microsoft.com/office/officeart/2005/8/layout/cycle4"/>
    <dgm:cxn modelId="{F7469728-67AE-4E23-BDE4-EE9B7C50BD46}" srcId="{0BED9752-7AB7-462C-B780-B39C9332D787}" destId="{6737711A-8B7F-449D-BF55-E12D733A0DC1}" srcOrd="0" destOrd="0" parTransId="{B4D5CB4B-E9C9-480B-BC65-63600C03299F}" sibTransId="{EC5D2E9B-DCCA-43B1-938D-342850DAFD34}"/>
    <dgm:cxn modelId="{A94E7738-BDF9-4D0F-A9AE-0F41C2A0AB16}" srcId="{0BED9752-7AB7-462C-B780-B39C9332D787}" destId="{61CA6409-8725-412E-976E-FD94C80153F8}" srcOrd="3" destOrd="0" parTransId="{50AE702A-77CD-4FB1-816B-44AC2C4896E9}" sibTransId="{0F290FB2-4B5E-40A8-A940-307EDFCCEDA8}"/>
    <dgm:cxn modelId="{771A3863-0C02-4132-AE30-55C3E0448989}" srcId="{0BED9752-7AB7-462C-B780-B39C9332D787}" destId="{DEE6D8FE-6EB4-4B88-9299-0A513F03A782}" srcOrd="2" destOrd="0" parTransId="{D6FCEEF5-D441-443C-BA33-AB8042CB3C63}" sibTransId="{BB38599D-7620-4D72-9CE9-2C5E8312F6DE}"/>
    <dgm:cxn modelId="{AF0DD167-5317-4972-910A-55425C9C8B52}" type="presOf" srcId="{219479BD-0B41-42F1-B5D2-EC41A7C6B045}" destId="{BBA2BBAB-BDBA-4917-81AF-10DF3B9DF75E}" srcOrd="0" destOrd="0" presId="urn:microsoft.com/office/officeart/2005/8/layout/cycle4"/>
    <dgm:cxn modelId="{EFA32678-9CE8-467D-8486-8963D50AB5E3}" type="presOf" srcId="{0BED9752-7AB7-462C-B780-B39C9332D787}" destId="{7E764D00-BB88-4A80-93C3-D5148544E13B}" srcOrd="0" destOrd="0" presId="urn:microsoft.com/office/officeart/2005/8/layout/cycle4"/>
    <dgm:cxn modelId="{8C5C5C7F-92A0-4A79-A832-103E892D67E3}" type="presOf" srcId="{6737711A-8B7F-449D-BF55-E12D733A0DC1}" destId="{DBA90B94-6FE2-4645-BC95-4E818B479B64}" srcOrd="0" destOrd="0" presId="urn:microsoft.com/office/officeart/2005/8/layout/cycle4"/>
    <dgm:cxn modelId="{354A60EF-E93C-4493-9DAA-7B7395CAF8F8}" srcId="{0BED9752-7AB7-462C-B780-B39C9332D787}" destId="{219479BD-0B41-42F1-B5D2-EC41A7C6B045}" srcOrd="1" destOrd="0" parTransId="{20BCAE32-789B-405D-9244-1456BC7AD064}" sibTransId="{7EBDF515-ED42-4506-8CEF-25BFF0F8CDEF}"/>
    <dgm:cxn modelId="{FA6A1BFF-E0F6-492D-9744-8145B75CF7F6}" type="presOf" srcId="{DEE6D8FE-6EB4-4B88-9299-0A513F03A782}" destId="{6114013C-E2F0-4B51-82DB-54283E65C835}" srcOrd="0" destOrd="0" presId="urn:microsoft.com/office/officeart/2005/8/layout/cycle4"/>
    <dgm:cxn modelId="{BE10A7FF-7065-4AC7-BD26-672A7316A220}" type="presParOf" srcId="{7E764D00-BB88-4A80-93C3-D5148544E13B}" destId="{6555E0CF-BB4E-47BC-AA11-4391AF68980E}" srcOrd="0" destOrd="0" presId="urn:microsoft.com/office/officeart/2005/8/layout/cycle4"/>
    <dgm:cxn modelId="{C7AF1EDD-11C4-417A-B0B4-AF2797B811D0}" type="presParOf" srcId="{6555E0CF-BB4E-47BC-AA11-4391AF68980E}" destId="{1D67CCE0-FD75-4551-8422-81019160B3EC}" srcOrd="0" destOrd="0" presId="urn:microsoft.com/office/officeart/2005/8/layout/cycle4"/>
    <dgm:cxn modelId="{708DA5C1-9E87-42CA-B275-042F8FC3227C}" type="presParOf" srcId="{7E764D00-BB88-4A80-93C3-D5148544E13B}" destId="{67203F5A-1232-4591-8B11-CA75CC0FCE73}" srcOrd="1" destOrd="0" presId="urn:microsoft.com/office/officeart/2005/8/layout/cycle4"/>
    <dgm:cxn modelId="{64A71110-1341-4210-8BD1-0723B20E5A45}" type="presParOf" srcId="{67203F5A-1232-4591-8B11-CA75CC0FCE73}" destId="{DBA90B94-6FE2-4645-BC95-4E818B479B64}" srcOrd="0" destOrd="0" presId="urn:microsoft.com/office/officeart/2005/8/layout/cycle4"/>
    <dgm:cxn modelId="{019C48B1-5C72-4C99-AB46-07C1A1727011}" type="presParOf" srcId="{67203F5A-1232-4591-8B11-CA75CC0FCE73}" destId="{BBA2BBAB-BDBA-4917-81AF-10DF3B9DF75E}" srcOrd="1" destOrd="0" presId="urn:microsoft.com/office/officeart/2005/8/layout/cycle4"/>
    <dgm:cxn modelId="{25C38530-5148-417D-B4DC-4052B8BFD04B}" type="presParOf" srcId="{67203F5A-1232-4591-8B11-CA75CC0FCE73}" destId="{6114013C-E2F0-4B51-82DB-54283E65C835}" srcOrd="2" destOrd="0" presId="urn:microsoft.com/office/officeart/2005/8/layout/cycle4"/>
    <dgm:cxn modelId="{F2C397E3-3089-4F69-A0CB-7AAD17549274}" type="presParOf" srcId="{67203F5A-1232-4591-8B11-CA75CC0FCE73}" destId="{DDEC72C2-8017-4870-9CBF-D50666E6F4A5}" srcOrd="3" destOrd="0" presId="urn:microsoft.com/office/officeart/2005/8/layout/cycle4"/>
    <dgm:cxn modelId="{7953FFA7-168C-4F6E-A603-E5FD06B83053}" type="presParOf" srcId="{67203F5A-1232-4591-8B11-CA75CC0FCE73}" destId="{79242107-383C-4B33-8C7B-C11ED69352DA}" srcOrd="4" destOrd="0" presId="urn:microsoft.com/office/officeart/2005/8/layout/cycle4"/>
    <dgm:cxn modelId="{8530E3A9-7F6E-4021-BC4A-7B9B3249AAD3}" type="presParOf" srcId="{7E764D00-BB88-4A80-93C3-D5148544E13B}" destId="{8D69DFD9-F6A9-43D1-AEA5-64E2BB8F631C}" srcOrd="2" destOrd="0" presId="urn:microsoft.com/office/officeart/2005/8/layout/cycle4"/>
    <dgm:cxn modelId="{B5728525-1BFA-4E2B-B805-F5FBD4842AAD}" type="presParOf" srcId="{7E764D00-BB88-4A80-93C3-D5148544E13B}" destId="{E3FC5F8D-A4B0-40CC-9EC9-6081C651FB8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5BCEE-F901-4019-B694-70E73041A2A6}" type="doc">
      <dgm:prSet loTypeId="urn:microsoft.com/office/officeart/2005/8/layout/hList7" loCatId="list" qsTypeId="urn:microsoft.com/office/officeart/2005/8/quickstyle/simple1" qsCatId="simple" csTypeId="urn:microsoft.com/office/officeart/2005/8/colors/accent1_1" csCatId="accent1" phldr="1"/>
      <dgm:spPr/>
      <dgm:t>
        <a:bodyPr/>
        <a:lstStyle/>
        <a:p>
          <a:endParaRPr lang="en-ZA"/>
        </a:p>
      </dgm:t>
    </dgm:pt>
    <dgm:pt modelId="{44777602-B3FC-47FD-89ED-6F42D5DF1099}">
      <dgm:prSet custT="1"/>
      <dgm:spPr/>
      <dgm:t>
        <a:bodyPr/>
        <a:lstStyle/>
        <a:p>
          <a:r>
            <a:rPr lang="en-US" sz="1800">
              <a:latin typeface="Poppins" panose="00000500000000000000" pitchFamily="2" charset="0"/>
              <a:cs typeface="Poppins" panose="00000500000000000000" pitchFamily="2" charset="0"/>
            </a:rPr>
            <a:t>National Department Of Human Settlements (NDHS): </a:t>
          </a:r>
          <a:endParaRPr lang="en-ZA" sz="1800">
            <a:latin typeface="Poppins" panose="00000500000000000000" pitchFamily="2" charset="0"/>
            <a:cs typeface="Poppins" panose="00000500000000000000" pitchFamily="2" charset="0"/>
          </a:endParaRPr>
        </a:p>
      </dgm:t>
    </dgm:pt>
    <dgm:pt modelId="{03F19BBD-B607-4B1D-B601-7D04798ACB9D}" type="parTrans" cxnId="{4F5EA39E-FF88-4715-B9FE-DFB12AC962BA}">
      <dgm:prSet/>
      <dgm:spPr/>
      <dgm:t>
        <a:bodyPr/>
        <a:lstStyle/>
        <a:p>
          <a:endParaRPr lang="en-ZA" sz="2800">
            <a:latin typeface="Poppins" panose="00000500000000000000" pitchFamily="2" charset="0"/>
            <a:cs typeface="Poppins" panose="00000500000000000000" pitchFamily="2" charset="0"/>
          </a:endParaRPr>
        </a:p>
      </dgm:t>
    </dgm:pt>
    <dgm:pt modelId="{1879EAB2-A726-462C-98DA-7BED66ABA28C}" type="sibTrans" cxnId="{4F5EA39E-FF88-4715-B9FE-DFB12AC962BA}">
      <dgm:prSet/>
      <dgm:spPr/>
      <dgm:t>
        <a:bodyPr/>
        <a:lstStyle/>
        <a:p>
          <a:endParaRPr lang="en-ZA" sz="2800">
            <a:latin typeface="Poppins" panose="00000500000000000000" pitchFamily="2" charset="0"/>
            <a:cs typeface="Poppins" panose="00000500000000000000" pitchFamily="2" charset="0"/>
          </a:endParaRPr>
        </a:p>
      </dgm:t>
    </dgm:pt>
    <dgm:pt modelId="{239DB29C-B5CA-4457-9893-11469F3E3162}">
      <dgm:prSet custT="1"/>
      <dgm:spPr/>
      <dgm:t>
        <a:bodyPr/>
        <a:lstStyle/>
        <a:p>
          <a:r>
            <a:rPr lang="en-US" sz="1100">
              <a:latin typeface="Poppins" panose="00000500000000000000" pitchFamily="2" charset="0"/>
              <a:cs typeface="Poppins" panose="00000500000000000000" pitchFamily="2" charset="0"/>
            </a:rPr>
            <a:t>Housing Subsidy Scheme (HSS)</a:t>
          </a:r>
          <a:endParaRPr lang="en-ZA" sz="1100">
            <a:latin typeface="Poppins" panose="00000500000000000000" pitchFamily="2" charset="0"/>
            <a:cs typeface="Poppins" panose="00000500000000000000" pitchFamily="2" charset="0"/>
          </a:endParaRPr>
        </a:p>
      </dgm:t>
    </dgm:pt>
    <dgm:pt modelId="{38613D85-9404-4A91-A2D2-0C8067B884F7}" type="parTrans" cxnId="{CC0D7123-A473-4B7C-AF1F-4FB73B857A98}">
      <dgm:prSet/>
      <dgm:spPr/>
      <dgm:t>
        <a:bodyPr/>
        <a:lstStyle/>
        <a:p>
          <a:endParaRPr lang="en-ZA" sz="2800">
            <a:latin typeface="Poppins" panose="00000500000000000000" pitchFamily="2" charset="0"/>
            <a:cs typeface="Poppins" panose="00000500000000000000" pitchFamily="2" charset="0"/>
          </a:endParaRPr>
        </a:p>
      </dgm:t>
    </dgm:pt>
    <dgm:pt modelId="{4B7801DF-A9A3-4B93-B824-BCE02D3DE69A}" type="sibTrans" cxnId="{CC0D7123-A473-4B7C-AF1F-4FB73B857A98}">
      <dgm:prSet/>
      <dgm:spPr/>
      <dgm:t>
        <a:bodyPr/>
        <a:lstStyle/>
        <a:p>
          <a:endParaRPr lang="en-ZA" sz="2800">
            <a:latin typeface="Poppins" panose="00000500000000000000" pitchFamily="2" charset="0"/>
            <a:cs typeface="Poppins" panose="00000500000000000000" pitchFamily="2" charset="0"/>
          </a:endParaRPr>
        </a:p>
      </dgm:t>
    </dgm:pt>
    <dgm:pt modelId="{FA699C2B-F82A-49F8-9FAA-D0269E1CCB45}">
      <dgm:prSet custT="1"/>
      <dgm:spPr/>
      <dgm:t>
        <a:bodyPr/>
        <a:lstStyle/>
        <a:p>
          <a:r>
            <a:rPr lang="en-US" sz="1800">
              <a:latin typeface="Poppins" panose="00000500000000000000" pitchFamily="2" charset="0"/>
              <a:cs typeface="Poppins" panose="00000500000000000000" pitchFamily="2" charset="0"/>
            </a:rPr>
            <a:t>Eastern Cape Department of Human Settlements (ECDHS): </a:t>
          </a:r>
          <a:endParaRPr lang="en-ZA" sz="1800">
            <a:latin typeface="Poppins" panose="00000500000000000000" pitchFamily="2" charset="0"/>
            <a:cs typeface="Poppins" panose="00000500000000000000" pitchFamily="2" charset="0"/>
          </a:endParaRPr>
        </a:p>
      </dgm:t>
    </dgm:pt>
    <dgm:pt modelId="{60FB12B3-61EC-44EF-AF57-AC929F428B79}" type="parTrans" cxnId="{AD30BAC3-7116-4931-813A-9C4012FF3574}">
      <dgm:prSet/>
      <dgm:spPr/>
      <dgm:t>
        <a:bodyPr/>
        <a:lstStyle/>
        <a:p>
          <a:endParaRPr lang="en-ZA" sz="2800">
            <a:latin typeface="Poppins" panose="00000500000000000000" pitchFamily="2" charset="0"/>
            <a:cs typeface="Poppins" panose="00000500000000000000" pitchFamily="2" charset="0"/>
          </a:endParaRPr>
        </a:p>
      </dgm:t>
    </dgm:pt>
    <dgm:pt modelId="{7A0106A7-DCF5-4096-BB5D-4E591E9150E4}" type="sibTrans" cxnId="{AD30BAC3-7116-4931-813A-9C4012FF3574}">
      <dgm:prSet/>
      <dgm:spPr/>
      <dgm:t>
        <a:bodyPr/>
        <a:lstStyle/>
        <a:p>
          <a:endParaRPr lang="en-ZA" sz="2800">
            <a:latin typeface="Poppins" panose="00000500000000000000" pitchFamily="2" charset="0"/>
            <a:cs typeface="Poppins" panose="00000500000000000000" pitchFamily="2" charset="0"/>
          </a:endParaRPr>
        </a:p>
      </dgm:t>
    </dgm:pt>
    <dgm:pt modelId="{F39A568A-82E6-4F2A-B090-99712937C9BF}">
      <dgm:prSet custT="1"/>
      <dgm:spPr/>
      <dgm:t>
        <a:bodyPr/>
        <a:lstStyle/>
        <a:p>
          <a:r>
            <a:rPr lang="en-US" sz="1100">
              <a:latin typeface="Poppins" panose="00000500000000000000" pitchFamily="2" charset="0"/>
              <a:cs typeface="Poppins" panose="00000500000000000000" pitchFamily="2" charset="0"/>
            </a:rPr>
            <a:t>Project Readiness Matrix (PRM)</a:t>
          </a:r>
          <a:endParaRPr lang="en-ZA" sz="1100">
            <a:latin typeface="Poppins" panose="00000500000000000000" pitchFamily="2" charset="0"/>
            <a:cs typeface="Poppins" panose="00000500000000000000" pitchFamily="2" charset="0"/>
          </a:endParaRPr>
        </a:p>
      </dgm:t>
    </dgm:pt>
    <dgm:pt modelId="{0874609B-44BD-406F-B752-BEFA23134A2F}" type="parTrans" cxnId="{F1EEB146-515B-47D5-BF5C-498C29FE3BCC}">
      <dgm:prSet/>
      <dgm:spPr/>
      <dgm:t>
        <a:bodyPr/>
        <a:lstStyle/>
        <a:p>
          <a:endParaRPr lang="en-ZA" sz="2800">
            <a:latin typeface="Poppins" panose="00000500000000000000" pitchFamily="2" charset="0"/>
            <a:cs typeface="Poppins" panose="00000500000000000000" pitchFamily="2" charset="0"/>
          </a:endParaRPr>
        </a:p>
      </dgm:t>
    </dgm:pt>
    <dgm:pt modelId="{236ADB0D-1FF6-4163-A7A2-A95A1C8C00ED}" type="sibTrans" cxnId="{F1EEB146-515B-47D5-BF5C-498C29FE3BCC}">
      <dgm:prSet/>
      <dgm:spPr/>
      <dgm:t>
        <a:bodyPr/>
        <a:lstStyle/>
        <a:p>
          <a:endParaRPr lang="en-ZA" sz="2800">
            <a:latin typeface="Poppins" panose="00000500000000000000" pitchFamily="2" charset="0"/>
            <a:cs typeface="Poppins" panose="00000500000000000000" pitchFamily="2" charset="0"/>
          </a:endParaRPr>
        </a:p>
      </dgm:t>
    </dgm:pt>
    <dgm:pt modelId="{961FEBFC-6203-4DB6-8DEE-F481AC15F1E3}">
      <dgm:prSet custT="1"/>
      <dgm:spPr/>
      <dgm:t>
        <a:bodyPr/>
        <a:lstStyle/>
        <a:p>
          <a:r>
            <a:rPr lang="en-US" sz="1100">
              <a:latin typeface="Poppins" panose="00000500000000000000" pitchFamily="2" charset="0"/>
              <a:cs typeface="Poppins" panose="00000500000000000000" pitchFamily="2" charset="0"/>
            </a:rPr>
            <a:t>Business Plan (BP)  </a:t>
          </a:r>
          <a:endParaRPr lang="en-ZA" sz="1100">
            <a:latin typeface="Poppins" panose="00000500000000000000" pitchFamily="2" charset="0"/>
            <a:cs typeface="Poppins" panose="00000500000000000000" pitchFamily="2" charset="0"/>
          </a:endParaRPr>
        </a:p>
      </dgm:t>
    </dgm:pt>
    <dgm:pt modelId="{161E2517-8865-4513-91EC-6EA936019A75}" type="parTrans" cxnId="{E9FF6C01-0CAC-43FD-ABE3-42625B67350E}">
      <dgm:prSet/>
      <dgm:spPr/>
      <dgm:t>
        <a:bodyPr/>
        <a:lstStyle/>
        <a:p>
          <a:endParaRPr lang="en-ZA" sz="2800">
            <a:latin typeface="Poppins" panose="00000500000000000000" pitchFamily="2" charset="0"/>
            <a:cs typeface="Poppins" panose="00000500000000000000" pitchFamily="2" charset="0"/>
          </a:endParaRPr>
        </a:p>
      </dgm:t>
    </dgm:pt>
    <dgm:pt modelId="{9C907D12-DA55-466A-B743-29C3759FD961}" type="sibTrans" cxnId="{E9FF6C01-0CAC-43FD-ABE3-42625B67350E}">
      <dgm:prSet/>
      <dgm:spPr/>
      <dgm:t>
        <a:bodyPr/>
        <a:lstStyle/>
        <a:p>
          <a:endParaRPr lang="en-ZA" sz="2800">
            <a:latin typeface="Poppins" panose="00000500000000000000" pitchFamily="2" charset="0"/>
            <a:cs typeface="Poppins" panose="00000500000000000000" pitchFamily="2" charset="0"/>
          </a:endParaRPr>
        </a:p>
      </dgm:t>
    </dgm:pt>
    <dgm:pt modelId="{AB47F277-7233-4668-83A6-1844525B0453}">
      <dgm:prSet custT="1"/>
      <dgm:spPr/>
      <dgm:t>
        <a:bodyPr/>
        <a:lstStyle/>
        <a:p>
          <a:r>
            <a:rPr lang="en-US" sz="1100" dirty="0">
              <a:latin typeface="Poppins" panose="00000500000000000000" pitchFamily="2" charset="0"/>
              <a:cs typeface="Poppins" panose="00000500000000000000" pitchFamily="2" charset="0"/>
            </a:rPr>
            <a:t>Website Information</a:t>
          </a:r>
          <a:endParaRPr lang="en-ZA" sz="1100" dirty="0">
            <a:latin typeface="Poppins" panose="00000500000000000000" pitchFamily="2" charset="0"/>
            <a:cs typeface="Poppins" panose="00000500000000000000" pitchFamily="2" charset="0"/>
          </a:endParaRPr>
        </a:p>
      </dgm:t>
    </dgm:pt>
    <dgm:pt modelId="{A7B2A57A-3236-4C38-BD72-0E50BF22E00D}" type="parTrans" cxnId="{78F65732-9F0D-4C5E-9FFF-BCE9534C0C19}">
      <dgm:prSet/>
      <dgm:spPr/>
      <dgm:t>
        <a:bodyPr/>
        <a:lstStyle/>
        <a:p>
          <a:endParaRPr lang="en-ZA" sz="2800">
            <a:latin typeface="Poppins" panose="00000500000000000000" pitchFamily="2" charset="0"/>
            <a:cs typeface="Poppins" panose="00000500000000000000" pitchFamily="2" charset="0"/>
          </a:endParaRPr>
        </a:p>
      </dgm:t>
    </dgm:pt>
    <dgm:pt modelId="{F179F12C-BBF2-40EE-BF80-0EF89BC06779}" type="sibTrans" cxnId="{78F65732-9F0D-4C5E-9FFF-BCE9534C0C19}">
      <dgm:prSet/>
      <dgm:spPr/>
      <dgm:t>
        <a:bodyPr/>
        <a:lstStyle/>
        <a:p>
          <a:endParaRPr lang="en-ZA" sz="2800">
            <a:latin typeface="Poppins" panose="00000500000000000000" pitchFamily="2" charset="0"/>
            <a:cs typeface="Poppins" panose="00000500000000000000" pitchFamily="2" charset="0"/>
          </a:endParaRPr>
        </a:p>
      </dgm:t>
    </dgm:pt>
    <dgm:pt modelId="{B9495136-40B7-4494-8FA0-C42593DEB28C}">
      <dgm:prSet custT="1"/>
      <dgm:spPr/>
      <dgm:t>
        <a:bodyPr/>
        <a:lstStyle/>
        <a:p>
          <a:r>
            <a:rPr lang="en-US" sz="1800">
              <a:latin typeface="Poppins" panose="00000500000000000000" pitchFamily="2" charset="0"/>
              <a:cs typeface="Poppins" panose="00000500000000000000" pitchFamily="2" charset="0"/>
            </a:rPr>
            <a:t>Buffalo City Metropolitan Municipality (BCMM):</a:t>
          </a:r>
          <a:endParaRPr lang="en-ZA" sz="1800">
            <a:latin typeface="Poppins" panose="00000500000000000000" pitchFamily="2" charset="0"/>
            <a:cs typeface="Poppins" panose="00000500000000000000" pitchFamily="2" charset="0"/>
          </a:endParaRPr>
        </a:p>
      </dgm:t>
    </dgm:pt>
    <dgm:pt modelId="{14CE89AD-6900-4012-B774-1A5D7C1E784E}" type="parTrans" cxnId="{1C8AB36A-DF27-4AE8-BF3D-59D40EA48445}">
      <dgm:prSet/>
      <dgm:spPr/>
      <dgm:t>
        <a:bodyPr/>
        <a:lstStyle/>
        <a:p>
          <a:endParaRPr lang="en-ZA" sz="2800">
            <a:latin typeface="Poppins" panose="00000500000000000000" pitchFamily="2" charset="0"/>
            <a:cs typeface="Poppins" panose="00000500000000000000" pitchFamily="2" charset="0"/>
          </a:endParaRPr>
        </a:p>
      </dgm:t>
    </dgm:pt>
    <dgm:pt modelId="{9248F54E-A1CC-4282-B70F-C86167E5F364}" type="sibTrans" cxnId="{1C8AB36A-DF27-4AE8-BF3D-59D40EA48445}">
      <dgm:prSet/>
      <dgm:spPr/>
      <dgm:t>
        <a:bodyPr/>
        <a:lstStyle/>
        <a:p>
          <a:endParaRPr lang="en-ZA" sz="2800">
            <a:latin typeface="Poppins" panose="00000500000000000000" pitchFamily="2" charset="0"/>
            <a:cs typeface="Poppins" panose="00000500000000000000" pitchFamily="2" charset="0"/>
          </a:endParaRPr>
        </a:p>
      </dgm:t>
    </dgm:pt>
    <dgm:pt modelId="{39A55016-8A23-4D44-BE97-2C8089CC3E08}">
      <dgm:prSet custT="1"/>
      <dgm:spPr/>
      <dgm:t>
        <a:bodyPr/>
        <a:lstStyle/>
        <a:p>
          <a:r>
            <a:rPr lang="en-US" sz="1100">
              <a:latin typeface="Poppins" panose="00000500000000000000" pitchFamily="2" charset="0"/>
              <a:cs typeface="Poppins" panose="00000500000000000000" pitchFamily="2" charset="0"/>
            </a:rPr>
            <a:t>Municipal Status Quo Projects Report</a:t>
          </a:r>
          <a:endParaRPr lang="en-ZA" sz="1100">
            <a:latin typeface="Poppins" panose="00000500000000000000" pitchFamily="2" charset="0"/>
            <a:cs typeface="Poppins" panose="00000500000000000000" pitchFamily="2" charset="0"/>
          </a:endParaRPr>
        </a:p>
      </dgm:t>
    </dgm:pt>
    <dgm:pt modelId="{6230F3D6-3639-4032-BA25-32A3E8CBD0EF}" type="parTrans" cxnId="{84FCB212-A8FD-45FC-80D1-403E9DB954BA}">
      <dgm:prSet/>
      <dgm:spPr/>
      <dgm:t>
        <a:bodyPr/>
        <a:lstStyle/>
        <a:p>
          <a:endParaRPr lang="en-ZA" sz="2800">
            <a:latin typeface="Poppins" panose="00000500000000000000" pitchFamily="2" charset="0"/>
            <a:cs typeface="Poppins" panose="00000500000000000000" pitchFamily="2" charset="0"/>
          </a:endParaRPr>
        </a:p>
      </dgm:t>
    </dgm:pt>
    <dgm:pt modelId="{6CDA7BA7-00C5-42E1-A1BB-5E819D365916}" type="sibTrans" cxnId="{84FCB212-A8FD-45FC-80D1-403E9DB954BA}">
      <dgm:prSet/>
      <dgm:spPr/>
      <dgm:t>
        <a:bodyPr/>
        <a:lstStyle/>
        <a:p>
          <a:endParaRPr lang="en-ZA" sz="2800">
            <a:latin typeface="Poppins" panose="00000500000000000000" pitchFamily="2" charset="0"/>
            <a:cs typeface="Poppins" panose="00000500000000000000" pitchFamily="2" charset="0"/>
          </a:endParaRPr>
        </a:p>
      </dgm:t>
    </dgm:pt>
    <dgm:pt modelId="{80B1EFB6-9DF0-44A2-A20A-BDF95D4A28B7}">
      <dgm:prSet custT="1"/>
      <dgm:spPr/>
      <dgm:t>
        <a:bodyPr/>
        <a:lstStyle/>
        <a:p>
          <a:r>
            <a:rPr lang="en-US" sz="1100">
              <a:latin typeface="Poppins" panose="00000500000000000000" pitchFamily="2" charset="0"/>
              <a:cs typeface="Poppins" panose="00000500000000000000" pitchFamily="2" charset="0"/>
            </a:rPr>
            <a:t>GIS Maps</a:t>
          </a:r>
          <a:endParaRPr lang="en-ZA" sz="1100">
            <a:latin typeface="Poppins" panose="00000500000000000000" pitchFamily="2" charset="0"/>
            <a:cs typeface="Poppins" panose="00000500000000000000" pitchFamily="2" charset="0"/>
          </a:endParaRPr>
        </a:p>
      </dgm:t>
    </dgm:pt>
    <dgm:pt modelId="{837CFD25-8FDF-4A0D-9E01-D6FFD5CD4717}" type="parTrans" cxnId="{11BA67DE-3198-42DA-8C1C-BC21046D5885}">
      <dgm:prSet/>
      <dgm:spPr/>
      <dgm:t>
        <a:bodyPr/>
        <a:lstStyle/>
        <a:p>
          <a:endParaRPr lang="en-ZA" sz="2800">
            <a:latin typeface="Poppins" panose="00000500000000000000" pitchFamily="2" charset="0"/>
            <a:cs typeface="Poppins" panose="00000500000000000000" pitchFamily="2" charset="0"/>
          </a:endParaRPr>
        </a:p>
      </dgm:t>
    </dgm:pt>
    <dgm:pt modelId="{F063AE61-AA1C-403A-A2FC-E1A4D8E96E1E}" type="sibTrans" cxnId="{11BA67DE-3198-42DA-8C1C-BC21046D5885}">
      <dgm:prSet/>
      <dgm:spPr/>
      <dgm:t>
        <a:bodyPr/>
        <a:lstStyle/>
        <a:p>
          <a:endParaRPr lang="en-ZA" sz="2800">
            <a:latin typeface="Poppins" panose="00000500000000000000" pitchFamily="2" charset="0"/>
            <a:cs typeface="Poppins" panose="00000500000000000000" pitchFamily="2" charset="0"/>
          </a:endParaRPr>
        </a:p>
      </dgm:t>
    </dgm:pt>
    <dgm:pt modelId="{ECCFD99C-F94F-4F33-8456-FD4803D6E11A}">
      <dgm:prSet custT="1"/>
      <dgm:spPr/>
      <dgm:t>
        <a:bodyPr/>
        <a:lstStyle/>
        <a:p>
          <a:r>
            <a:rPr lang="en-US" sz="1100">
              <a:latin typeface="Poppins" panose="00000500000000000000" pitchFamily="2" charset="0"/>
              <a:cs typeface="Poppins" panose="00000500000000000000" pitchFamily="2" charset="0"/>
            </a:rPr>
            <a:t>Municipal Valuation Roll</a:t>
          </a:r>
          <a:endParaRPr lang="en-ZA" sz="1100">
            <a:latin typeface="Poppins" panose="00000500000000000000" pitchFamily="2" charset="0"/>
            <a:cs typeface="Poppins" panose="00000500000000000000" pitchFamily="2" charset="0"/>
          </a:endParaRPr>
        </a:p>
      </dgm:t>
    </dgm:pt>
    <dgm:pt modelId="{2327EE73-E6B7-4C0B-9D85-16DD4DEF4932}" type="parTrans" cxnId="{27094A80-6693-4A95-B63D-A257AE8805D2}">
      <dgm:prSet/>
      <dgm:spPr/>
      <dgm:t>
        <a:bodyPr/>
        <a:lstStyle/>
        <a:p>
          <a:endParaRPr lang="en-ZA" sz="2800">
            <a:latin typeface="Poppins" panose="00000500000000000000" pitchFamily="2" charset="0"/>
            <a:cs typeface="Poppins" panose="00000500000000000000" pitchFamily="2" charset="0"/>
          </a:endParaRPr>
        </a:p>
      </dgm:t>
    </dgm:pt>
    <dgm:pt modelId="{D342C2D2-CB9A-4B3B-80A7-42659F8AA4E2}" type="sibTrans" cxnId="{27094A80-6693-4A95-B63D-A257AE8805D2}">
      <dgm:prSet/>
      <dgm:spPr/>
      <dgm:t>
        <a:bodyPr/>
        <a:lstStyle/>
        <a:p>
          <a:endParaRPr lang="en-ZA" sz="2800">
            <a:latin typeface="Poppins" panose="00000500000000000000" pitchFamily="2" charset="0"/>
            <a:cs typeface="Poppins" panose="00000500000000000000" pitchFamily="2" charset="0"/>
          </a:endParaRPr>
        </a:p>
      </dgm:t>
    </dgm:pt>
    <dgm:pt modelId="{7485D50A-5E9D-4062-ADDB-39FE6A6FA99D}">
      <dgm:prSet custT="1"/>
      <dgm:spPr/>
      <dgm:t>
        <a:bodyPr/>
        <a:lstStyle/>
        <a:p>
          <a:r>
            <a:rPr lang="en-US" sz="1100">
              <a:latin typeface="Poppins" panose="00000500000000000000" pitchFamily="2" charset="0"/>
              <a:cs typeface="Poppins" panose="00000500000000000000" pitchFamily="2" charset="0"/>
            </a:rPr>
            <a:t>Town Planning Reports </a:t>
          </a:r>
          <a:endParaRPr lang="en-ZA" sz="1100">
            <a:latin typeface="Poppins" panose="00000500000000000000" pitchFamily="2" charset="0"/>
            <a:cs typeface="Poppins" panose="00000500000000000000" pitchFamily="2" charset="0"/>
          </a:endParaRPr>
        </a:p>
      </dgm:t>
    </dgm:pt>
    <dgm:pt modelId="{B7E68DBE-9EEC-47AB-BE5A-A395EB12D1E3}" type="parTrans" cxnId="{17BBD143-8C24-4C2C-ADF3-68F1EFAD6C9B}">
      <dgm:prSet/>
      <dgm:spPr/>
      <dgm:t>
        <a:bodyPr/>
        <a:lstStyle/>
        <a:p>
          <a:endParaRPr lang="en-ZA" sz="2800">
            <a:latin typeface="Poppins" panose="00000500000000000000" pitchFamily="2" charset="0"/>
            <a:cs typeface="Poppins" panose="00000500000000000000" pitchFamily="2" charset="0"/>
          </a:endParaRPr>
        </a:p>
      </dgm:t>
    </dgm:pt>
    <dgm:pt modelId="{40743B6C-8652-4D41-8832-5023A8C52512}" type="sibTrans" cxnId="{17BBD143-8C24-4C2C-ADF3-68F1EFAD6C9B}">
      <dgm:prSet/>
      <dgm:spPr/>
      <dgm:t>
        <a:bodyPr/>
        <a:lstStyle/>
        <a:p>
          <a:endParaRPr lang="en-ZA" sz="2800">
            <a:latin typeface="Poppins" panose="00000500000000000000" pitchFamily="2" charset="0"/>
            <a:cs typeface="Poppins" panose="00000500000000000000" pitchFamily="2" charset="0"/>
          </a:endParaRPr>
        </a:p>
      </dgm:t>
    </dgm:pt>
    <dgm:pt modelId="{7DE5A8EB-10F9-458D-A320-8F7110CC522D}">
      <dgm:prSet custT="1"/>
      <dgm:spPr/>
      <dgm:t>
        <a:bodyPr/>
        <a:lstStyle/>
        <a:p>
          <a:r>
            <a:rPr lang="en-US" sz="1100">
              <a:latin typeface="Poppins" panose="00000500000000000000" pitchFamily="2" charset="0"/>
              <a:cs typeface="Poppins" panose="00000500000000000000" pitchFamily="2" charset="0"/>
            </a:rPr>
            <a:t>Land Survey Reports</a:t>
          </a:r>
          <a:endParaRPr lang="en-ZA" sz="1100">
            <a:latin typeface="Poppins" panose="00000500000000000000" pitchFamily="2" charset="0"/>
            <a:cs typeface="Poppins" panose="00000500000000000000" pitchFamily="2" charset="0"/>
          </a:endParaRPr>
        </a:p>
      </dgm:t>
    </dgm:pt>
    <dgm:pt modelId="{5282DC1A-1020-4759-9884-8CFF4EBE8B03}" type="parTrans" cxnId="{58559E90-BC2A-4552-A93A-B69919E2CFC5}">
      <dgm:prSet/>
      <dgm:spPr/>
      <dgm:t>
        <a:bodyPr/>
        <a:lstStyle/>
        <a:p>
          <a:endParaRPr lang="en-ZA" sz="2800">
            <a:latin typeface="Poppins" panose="00000500000000000000" pitchFamily="2" charset="0"/>
            <a:cs typeface="Poppins" panose="00000500000000000000" pitchFamily="2" charset="0"/>
          </a:endParaRPr>
        </a:p>
      </dgm:t>
    </dgm:pt>
    <dgm:pt modelId="{06EDB304-EDF7-43B9-91C2-675254876ED4}" type="sibTrans" cxnId="{58559E90-BC2A-4552-A93A-B69919E2CFC5}">
      <dgm:prSet/>
      <dgm:spPr/>
      <dgm:t>
        <a:bodyPr/>
        <a:lstStyle/>
        <a:p>
          <a:endParaRPr lang="en-ZA" sz="2800">
            <a:latin typeface="Poppins" panose="00000500000000000000" pitchFamily="2" charset="0"/>
            <a:cs typeface="Poppins" panose="00000500000000000000" pitchFamily="2" charset="0"/>
          </a:endParaRPr>
        </a:p>
      </dgm:t>
    </dgm:pt>
    <dgm:pt modelId="{2A56965F-BC20-4818-8618-4D95D324BAE6}">
      <dgm:prSet custT="1"/>
      <dgm:spPr/>
      <dgm:t>
        <a:bodyPr/>
        <a:lstStyle/>
        <a:p>
          <a:r>
            <a:rPr lang="en-US" sz="1100">
              <a:latin typeface="Poppins" panose="00000500000000000000" pitchFamily="2" charset="0"/>
              <a:cs typeface="Poppins" panose="00000500000000000000" pitchFamily="2" charset="0"/>
            </a:rPr>
            <a:t>Municipal Integrated Development Plan</a:t>
          </a:r>
          <a:endParaRPr lang="en-ZA" sz="1100">
            <a:latin typeface="Poppins" panose="00000500000000000000" pitchFamily="2" charset="0"/>
            <a:cs typeface="Poppins" panose="00000500000000000000" pitchFamily="2" charset="0"/>
          </a:endParaRPr>
        </a:p>
      </dgm:t>
    </dgm:pt>
    <dgm:pt modelId="{3E452964-2136-421F-94C1-78669A520782}" type="parTrans" cxnId="{809A8AF7-4C5E-44F6-A2D6-57A40FAF2635}">
      <dgm:prSet/>
      <dgm:spPr/>
      <dgm:t>
        <a:bodyPr/>
        <a:lstStyle/>
        <a:p>
          <a:endParaRPr lang="en-ZA" sz="2800">
            <a:latin typeface="Poppins" panose="00000500000000000000" pitchFamily="2" charset="0"/>
            <a:cs typeface="Poppins" panose="00000500000000000000" pitchFamily="2" charset="0"/>
          </a:endParaRPr>
        </a:p>
      </dgm:t>
    </dgm:pt>
    <dgm:pt modelId="{5AC69745-7A85-4692-B282-C70CF6B5F792}" type="sibTrans" cxnId="{809A8AF7-4C5E-44F6-A2D6-57A40FAF2635}">
      <dgm:prSet/>
      <dgm:spPr/>
      <dgm:t>
        <a:bodyPr/>
        <a:lstStyle/>
        <a:p>
          <a:endParaRPr lang="en-ZA" sz="2800">
            <a:latin typeface="Poppins" panose="00000500000000000000" pitchFamily="2" charset="0"/>
            <a:cs typeface="Poppins" panose="00000500000000000000" pitchFamily="2" charset="0"/>
          </a:endParaRPr>
        </a:p>
      </dgm:t>
    </dgm:pt>
    <dgm:pt modelId="{55E2D491-8886-4056-92FA-1B35AE6668D3}">
      <dgm:prSet custT="1"/>
      <dgm:spPr/>
      <dgm:t>
        <a:bodyPr/>
        <a:lstStyle/>
        <a:p>
          <a:r>
            <a:rPr lang="en-ZA" sz="1100">
              <a:latin typeface="Poppins" panose="00000500000000000000" pitchFamily="2" charset="0"/>
              <a:cs typeface="Poppins" panose="00000500000000000000" pitchFamily="2" charset="0"/>
            </a:rPr>
            <a:t>243 projects reflecting</a:t>
          </a:r>
        </a:p>
      </dgm:t>
    </dgm:pt>
    <dgm:pt modelId="{DF422BF4-33CF-4635-BBFC-D30E4AF6F718}" type="parTrans" cxnId="{E2BBFF0E-8013-4B52-BFAC-FDB25558F498}">
      <dgm:prSet/>
      <dgm:spPr/>
      <dgm:t>
        <a:bodyPr/>
        <a:lstStyle/>
        <a:p>
          <a:endParaRPr lang="en-ZA"/>
        </a:p>
      </dgm:t>
    </dgm:pt>
    <dgm:pt modelId="{42E2BF51-45DA-4288-B392-2AAFA383951A}" type="sibTrans" cxnId="{E2BBFF0E-8013-4B52-BFAC-FDB25558F498}">
      <dgm:prSet/>
      <dgm:spPr/>
      <dgm:t>
        <a:bodyPr/>
        <a:lstStyle/>
        <a:p>
          <a:endParaRPr lang="en-ZA"/>
        </a:p>
      </dgm:t>
    </dgm:pt>
    <dgm:pt modelId="{D1FBEAF8-E88B-4FA5-9E41-586370270E37}">
      <dgm:prSet custT="1"/>
      <dgm:spPr/>
      <dgm:t>
        <a:bodyPr/>
        <a:lstStyle/>
        <a:p>
          <a:r>
            <a:rPr lang="en-ZA" sz="1100" dirty="0">
              <a:latin typeface="Poppins" panose="00000500000000000000" pitchFamily="2" charset="0"/>
              <a:cs typeface="Poppins" panose="00000500000000000000" pitchFamily="2" charset="0"/>
            </a:rPr>
            <a:t>ECDHS Strategic Plan 2020 - 25</a:t>
          </a:r>
        </a:p>
      </dgm:t>
    </dgm:pt>
    <dgm:pt modelId="{A3A2911F-FF46-41F3-A046-F6CFB3D0742E}" type="parTrans" cxnId="{12A57356-1644-4226-BBF3-8170B361ABD9}">
      <dgm:prSet/>
      <dgm:spPr/>
    </dgm:pt>
    <dgm:pt modelId="{9296064D-EEE8-4437-BF3E-34F3C2252C41}" type="sibTrans" cxnId="{12A57356-1644-4226-BBF3-8170B361ABD9}">
      <dgm:prSet/>
      <dgm:spPr/>
    </dgm:pt>
    <dgm:pt modelId="{374E604E-33FF-49EF-B0D6-BEC2C07C3D16}" type="pres">
      <dgm:prSet presAssocID="{9B35BCEE-F901-4019-B694-70E73041A2A6}" presName="Name0" presStyleCnt="0">
        <dgm:presLayoutVars>
          <dgm:dir/>
          <dgm:resizeHandles val="exact"/>
        </dgm:presLayoutVars>
      </dgm:prSet>
      <dgm:spPr/>
    </dgm:pt>
    <dgm:pt modelId="{94C0E93E-DEF8-47C4-8701-E20216EA9634}" type="pres">
      <dgm:prSet presAssocID="{9B35BCEE-F901-4019-B694-70E73041A2A6}" presName="fgShape" presStyleLbl="fgShp" presStyleIdx="0" presStyleCnt="1" custLinFactNeighborY="36455"/>
      <dgm:spPr/>
    </dgm:pt>
    <dgm:pt modelId="{85BC50FD-EDE0-4227-962C-2C46F0E871D3}" type="pres">
      <dgm:prSet presAssocID="{9B35BCEE-F901-4019-B694-70E73041A2A6}" presName="linComp" presStyleCnt="0"/>
      <dgm:spPr/>
    </dgm:pt>
    <dgm:pt modelId="{99CFA650-ABB3-41DC-B2B4-A80C32044C29}" type="pres">
      <dgm:prSet presAssocID="{44777602-B3FC-47FD-89ED-6F42D5DF1099}" presName="compNode" presStyleCnt="0"/>
      <dgm:spPr/>
    </dgm:pt>
    <dgm:pt modelId="{82833DC8-C1D9-46E7-9090-25DE6B1BBE73}" type="pres">
      <dgm:prSet presAssocID="{44777602-B3FC-47FD-89ED-6F42D5DF1099}" presName="bkgdShape" presStyleLbl="node1" presStyleIdx="0" presStyleCnt="3"/>
      <dgm:spPr/>
    </dgm:pt>
    <dgm:pt modelId="{CCE03BF5-6D69-4795-AE51-BD9A53FB8766}" type="pres">
      <dgm:prSet presAssocID="{44777602-B3FC-47FD-89ED-6F42D5DF1099}" presName="nodeTx" presStyleLbl="node1" presStyleIdx="0" presStyleCnt="3">
        <dgm:presLayoutVars>
          <dgm:bulletEnabled val="1"/>
        </dgm:presLayoutVars>
      </dgm:prSet>
      <dgm:spPr/>
    </dgm:pt>
    <dgm:pt modelId="{438BA41A-A882-41C5-AF65-3B18A268ACE3}" type="pres">
      <dgm:prSet presAssocID="{44777602-B3FC-47FD-89ED-6F42D5DF1099}" presName="invisiNode" presStyleLbl="node1" presStyleIdx="0" presStyleCnt="3"/>
      <dgm:spPr/>
    </dgm:pt>
    <dgm:pt modelId="{DA98DA9D-78A7-4655-BECD-164BFF87E14B}" type="pres">
      <dgm:prSet presAssocID="{44777602-B3FC-47FD-89ED-6F42D5DF109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4000" b="-14000"/>
          </a:stretch>
        </a:blipFill>
      </dgm:spPr>
    </dgm:pt>
    <dgm:pt modelId="{E3443C13-38D7-4D57-BC61-A14B20E37D92}" type="pres">
      <dgm:prSet presAssocID="{1879EAB2-A726-462C-98DA-7BED66ABA28C}" presName="sibTrans" presStyleLbl="sibTrans2D1" presStyleIdx="0" presStyleCnt="0"/>
      <dgm:spPr/>
    </dgm:pt>
    <dgm:pt modelId="{42EB11B7-BAEE-4EC6-8F20-A58DEDA7715D}" type="pres">
      <dgm:prSet presAssocID="{FA699C2B-F82A-49F8-9FAA-D0269E1CCB45}" presName="compNode" presStyleCnt="0"/>
      <dgm:spPr/>
    </dgm:pt>
    <dgm:pt modelId="{72BBB4C8-FF81-421C-8FA6-7177F4210397}" type="pres">
      <dgm:prSet presAssocID="{FA699C2B-F82A-49F8-9FAA-D0269E1CCB45}" presName="bkgdShape" presStyleLbl="node1" presStyleIdx="1" presStyleCnt="3"/>
      <dgm:spPr/>
    </dgm:pt>
    <dgm:pt modelId="{D7470DB0-1115-4CC5-A754-EAEF59D1EC2E}" type="pres">
      <dgm:prSet presAssocID="{FA699C2B-F82A-49F8-9FAA-D0269E1CCB45}" presName="nodeTx" presStyleLbl="node1" presStyleIdx="1" presStyleCnt="3">
        <dgm:presLayoutVars>
          <dgm:bulletEnabled val="1"/>
        </dgm:presLayoutVars>
      </dgm:prSet>
      <dgm:spPr/>
    </dgm:pt>
    <dgm:pt modelId="{89E6143A-9803-433A-B81C-307D80B260DD}" type="pres">
      <dgm:prSet presAssocID="{FA699C2B-F82A-49F8-9FAA-D0269E1CCB45}" presName="invisiNode" presStyleLbl="node1" presStyleIdx="1" presStyleCnt="3"/>
      <dgm:spPr/>
    </dgm:pt>
    <dgm:pt modelId="{60686C3C-6D41-4B6D-89A9-D08366D0907E}" type="pres">
      <dgm:prSet presAssocID="{FA699C2B-F82A-49F8-9FAA-D0269E1CCB45}"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60C86522-6787-4D11-B9F3-068FB4AAE261}" type="pres">
      <dgm:prSet presAssocID="{7A0106A7-DCF5-4096-BB5D-4E591E9150E4}" presName="sibTrans" presStyleLbl="sibTrans2D1" presStyleIdx="0" presStyleCnt="0"/>
      <dgm:spPr/>
    </dgm:pt>
    <dgm:pt modelId="{0D74E516-BF9A-4094-A217-D5C562543D8D}" type="pres">
      <dgm:prSet presAssocID="{B9495136-40B7-4494-8FA0-C42593DEB28C}" presName="compNode" presStyleCnt="0"/>
      <dgm:spPr/>
    </dgm:pt>
    <dgm:pt modelId="{D2D7B991-5CA6-46C0-9BA3-8CBA77C338B9}" type="pres">
      <dgm:prSet presAssocID="{B9495136-40B7-4494-8FA0-C42593DEB28C}" presName="bkgdShape" presStyleLbl="node1" presStyleIdx="2" presStyleCnt="3"/>
      <dgm:spPr/>
    </dgm:pt>
    <dgm:pt modelId="{4E1905FD-2DC3-4ED3-BBAF-2B7A9A951E0F}" type="pres">
      <dgm:prSet presAssocID="{B9495136-40B7-4494-8FA0-C42593DEB28C}" presName="nodeTx" presStyleLbl="node1" presStyleIdx="2" presStyleCnt="3">
        <dgm:presLayoutVars>
          <dgm:bulletEnabled val="1"/>
        </dgm:presLayoutVars>
      </dgm:prSet>
      <dgm:spPr/>
    </dgm:pt>
    <dgm:pt modelId="{28ECFB45-132F-499F-9B96-AE623E67D10E}" type="pres">
      <dgm:prSet presAssocID="{B9495136-40B7-4494-8FA0-C42593DEB28C}" presName="invisiNode" presStyleLbl="node1" presStyleIdx="2" presStyleCnt="3"/>
      <dgm:spPr/>
    </dgm:pt>
    <dgm:pt modelId="{4C4BC451-E089-43C5-BE07-EAA2C4241809}" type="pres">
      <dgm:prSet presAssocID="{B9495136-40B7-4494-8FA0-C42593DEB28C}" presName="imagNode"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dgm:spPr>
    </dgm:pt>
  </dgm:ptLst>
  <dgm:cxnLst>
    <dgm:cxn modelId="{23B9B200-17CE-4285-8198-A0D541F296A8}" type="presOf" srcId="{239DB29C-B5CA-4457-9893-11469F3E3162}" destId="{82833DC8-C1D9-46E7-9090-25DE6B1BBE73}" srcOrd="0" destOrd="1" presId="urn:microsoft.com/office/officeart/2005/8/layout/hList7"/>
    <dgm:cxn modelId="{E9FF6C01-0CAC-43FD-ABE3-42625B67350E}" srcId="{FA699C2B-F82A-49F8-9FAA-D0269E1CCB45}" destId="{961FEBFC-6203-4DB6-8DEE-F481AC15F1E3}" srcOrd="1" destOrd="0" parTransId="{161E2517-8865-4513-91EC-6EA936019A75}" sibTransId="{9C907D12-DA55-466A-B743-29C3759FD961}"/>
    <dgm:cxn modelId="{2DF27306-D93B-4003-B526-FB9A9B833D2D}" type="presOf" srcId="{D1FBEAF8-E88B-4FA5-9E41-586370270E37}" destId="{D7470DB0-1115-4CC5-A754-EAEF59D1EC2E}" srcOrd="1" destOrd="4" presId="urn:microsoft.com/office/officeart/2005/8/layout/hList7"/>
    <dgm:cxn modelId="{4710FD08-2871-4DF6-95FB-B2A125220EA4}" type="presOf" srcId="{ECCFD99C-F94F-4F33-8456-FD4803D6E11A}" destId="{4E1905FD-2DC3-4ED3-BBAF-2B7A9A951E0F}" srcOrd="1" destOrd="3" presId="urn:microsoft.com/office/officeart/2005/8/layout/hList7"/>
    <dgm:cxn modelId="{E2BBFF0E-8013-4B52-BFAC-FDB25558F498}" srcId="{44777602-B3FC-47FD-89ED-6F42D5DF1099}" destId="{55E2D491-8886-4056-92FA-1B35AE6668D3}" srcOrd="1" destOrd="0" parTransId="{DF422BF4-33CF-4635-BBFC-D30E4AF6F718}" sibTransId="{42E2BF51-45DA-4288-B392-2AAFA383951A}"/>
    <dgm:cxn modelId="{84FCB212-A8FD-45FC-80D1-403E9DB954BA}" srcId="{B9495136-40B7-4494-8FA0-C42593DEB28C}" destId="{39A55016-8A23-4D44-BE97-2C8089CC3E08}" srcOrd="0" destOrd="0" parTransId="{6230F3D6-3639-4032-BA25-32A3E8CBD0EF}" sibTransId="{6CDA7BA7-00C5-42E1-A1BB-5E819D365916}"/>
    <dgm:cxn modelId="{CC0D7123-A473-4B7C-AF1F-4FB73B857A98}" srcId="{44777602-B3FC-47FD-89ED-6F42D5DF1099}" destId="{239DB29C-B5CA-4457-9893-11469F3E3162}" srcOrd="0" destOrd="0" parTransId="{38613D85-9404-4A91-A2D2-0C8067B884F7}" sibTransId="{4B7801DF-A9A3-4B93-B824-BCE02D3DE69A}"/>
    <dgm:cxn modelId="{755CCF2A-5498-43FD-83B7-291C46DC65D1}" type="presOf" srcId="{B9495136-40B7-4494-8FA0-C42593DEB28C}" destId="{4E1905FD-2DC3-4ED3-BBAF-2B7A9A951E0F}" srcOrd="1" destOrd="0" presId="urn:microsoft.com/office/officeart/2005/8/layout/hList7"/>
    <dgm:cxn modelId="{9E5BC830-B5F9-4003-9652-B98499869F6F}" type="presOf" srcId="{44777602-B3FC-47FD-89ED-6F42D5DF1099}" destId="{CCE03BF5-6D69-4795-AE51-BD9A53FB8766}" srcOrd="1" destOrd="0" presId="urn:microsoft.com/office/officeart/2005/8/layout/hList7"/>
    <dgm:cxn modelId="{78F65732-9F0D-4C5E-9FFF-BCE9534C0C19}" srcId="{FA699C2B-F82A-49F8-9FAA-D0269E1CCB45}" destId="{AB47F277-7233-4668-83A6-1844525B0453}" srcOrd="2" destOrd="0" parTransId="{A7B2A57A-3236-4C38-BD72-0E50BF22E00D}" sibTransId="{F179F12C-BBF2-40EE-BF80-0EF89BC06779}"/>
    <dgm:cxn modelId="{A37A9632-3DE3-413D-8CC3-EB1AA0250BAD}" type="presOf" srcId="{7485D50A-5E9D-4062-ADDB-39FE6A6FA99D}" destId="{D2D7B991-5CA6-46C0-9BA3-8CBA77C338B9}" srcOrd="0" destOrd="4" presId="urn:microsoft.com/office/officeart/2005/8/layout/hList7"/>
    <dgm:cxn modelId="{31845933-B35B-4026-8C1D-BA0A30D21090}" type="presOf" srcId="{2A56965F-BC20-4818-8618-4D95D324BAE6}" destId="{D2D7B991-5CA6-46C0-9BA3-8CBA77C338B9}" srcOrd="0" destOrd="6" presId="urn:microsoft.com/office/officeart/2005/8/layout/hList7"/>
    <dgm:cxn modelId="{17BBD143-8C24-4C2C-ADF3-68F1EFAD6C9B}" srcId="{B9495136-40B7-4494-8FA0-C42593DEB28C}" destId="{7485D50A-5E9D-4062-ADDB-39FE6A6FA99D}" srcOrd="3" destOrd="0" parTransId="{B7E68DBE-9EEC-47AB-BE5A-A395EB12D1E3}" sibTransId="{40743B6C-8652-4D41-8832-5023A8C52512}"/>
    <dgm:cxn modelId="{F1EEB146-515B-47D5-BF5C-498C29FE3BCC}" srcId="{FA699C2B-F82A-49F8-9FAA-D0269E1CCB45}" destId="{F39A568A-82E6-4F2A-B090-99712937C9BF}" srcOrd="0" destOrd="0" parTransId="{0874609B-44BD-406F-B752-BEFA23134A2F}" sibTransId="{236ADB0D-1FF6-4163-A7A2-A95A1C8C00ED}"/>
    <dgm:cxn modelId="{1C8AB36A-DF27-4AE8-BF3D-59D40EA48445}" srcId="{9B35BCEE-F901-4019-B694-70E73041A2A6}" destId="{B9495136-40B7-4494-8FA0-C42593DEB28C}" srcOrd="2" destOrd="0" parTransId="{14CE89AD-6900-4012-B774-1A5D7C1E784E}" sibTransId="{9248F54E-A1CC-4282-B70F-C86167E5F364}"/>
    <dgm:cxn modelId="{9189634C-F842-406A-87E0-2850F5E491A5}" type="presOf" srcId="{7A0106A7-DCF5-4096-BB5D-4E591E9150E4}" destId="{60C86522-6787-4D11-B9F3-068FB4AAE261}" srcOrd="0" destOrd="0" presId="urn:microsoft.com/office/officeart/2005/8/layout/hList7"/>
    <dgm:cxn modelId="{51547E50-6E22-4C83-B2E2-6617D182FA7D}" type="presOf" srcId="{39A55016-8A23-4D44-BE97-2C8089CC3E08}" destId="{D2D7B991-5CA6-46C0-9BA3-8CBA77C338B9}" srcOrd="0" destOrd="1" presId="urn:microsoft.com/office/officeart/2005/8/layout/hList7"/>
    <dgm:cxn modelId="{E3349B50-D2AF-4B9E-8FB5-32F05BF63B44}" type="presOf" srcId="{961FEBFC-6203-4DB6-8DEE-F481AC15F1E3}" destId="{D7470DB0-1115-4CC5-A754-EAEF59D1EC2E}" srcOrd="1" destOrd="2" presId="urn:microsoft.com/office/officeart/2005/8/layout/hList7"/>
    <dgm:cxn modelId="{4A3A0872-07FA-4DEB-8063-4519E557E8F3}" type="presOf" srcId="{80B1EFB6-9DF0-44A2-A20A-BDF95D4A28B7}" destId="{4E1905FD-2DC3-4ED3-BBAF-2B7A9A951E0F}" srcOrd="1" destOrd="2" presId="urn:microsoft.com/office/officeart/2005/8/layout/hList7"/>
    <dgm:cxn modelId="{FC31DC72-8F8D-4BFE-BC3D-2BE376DA1E79}" type="presOf" srcId="{1879EAB2-A726-462C-98DA-7BED66ABA28C}" destId="{E3443C13-38D7-4D57-BC61-A14B20E37D92}" srcOrd="0" destOrd="0" presId="urn:microsoft.com/office/officeart/2005/8/layout/hList7"/>
    <dgm:cxn modelId="{12A57356-1644-4226-BBF3-8170B361ABD9}" srcId="{FA699C2B-F82A-49F8-9FAA-D0269E1CCB45}" destId="{D1FBEAF8-E88B-4FA5-9E41-586370270E37}" srcOrd="3" destOrd="0" parTransId="{A3A2911F-FF46-41F3-A046-F6CFB3D0742E}" sibTransId="{9296064D-EEE8-4437-BF3E-34F3C2252C41}"/>
    <dgm:cxn modelId="{9338D756-8B77-40AE-B3E5-EC5F5D33CF3E}" type="presOf" srcId="{55E2D491-8886-4056-92FA-1B35AE6668D3}" destId="{CCE03BF5-6D69-4795-AE51-BD9A53FB8766}" srcOrd="1" destOrd="2" presId="urn:microsoft.com/office/officeart/2005/8/layout/hList7"/>
    <dgm:cxn modelId="{24C01D80-0C38-42E2-A6AB-BCE5DB1C6931}" type="presOf" srcId="{B9495136-40B7-4494-8FA0-C42593DEB28C}" destId="{D2D7B991-5CA6-46C0-9BA3-8CBA77C338B9}" srcOrd="0" destOrd="0" presId="urn:microsoft.com/office/officeart/2005/8/layout/hList7"/>
    <dgm:cxn modelId="{27094A80-6693-4A95-B63D-A257AE8805D2}" srcId="{B9495136-40B7-4494-8FA0-C42593DEB28C}" destId="{ECCFD99C-F94F-4F33-8456-FD4803D6E11A}" srcOrd="2" destOrd="0" parTransId="{2327EE73-E6B7-4C0B-9D85-16DD4DEF4932}" sibTransId="{D342C2D2-CB9A-4B3B-80A7-42659F8AA4E2}"/>
    <dgm:cxn modelId="{58559E90-BC2A-4552-A93A-B69919E2CFC5}" srcId="{B9495136-40B7-4494-8FA0-C42593DEB28C}" destId="{7DE5A8EB-10F9-458D-A320-8F7110CC522D}" srcOrd="4" destOrd="0" parTransId="{5282DC1A-1020-4759-9884-8CFF4EBE8B03}" sibTransId="{06EDB304-EDF7-43B9-91C2-675254876ED4}"/>
    <dgm:cxn modelId="{E7A54E93-FFB7-4519-8533-7B6272C49270}" type="presOf" srcId="{239DB29C-B5CA-4457-9893-11469F3E3162}" destId="{CCE03BF5-6D69-4795-AE51-BD9A53FB8766}" srcOrd="1" destOrd="1" presId="urn:microsoft.com/office/officeart/2005/8/layout/hList7"/>
    <dgm:cxn modelId="{63AEFB97-4468-4E86-AEDA-7F2D71EFCE6F}" type="presOf" srcId="{F39A568A-82E6-4F2A-B090-99712937C9BF}" destId="{D7470DB0-1115-4CC5-A754-EAEF59D1EC2E}" srcOrd="1" destOrd="1" presId="urn:microsoft.com/office/officeart/2005/8/layout/hList7"/>
    <dgm:cxn modelId="{4F5EA39E-FF88-4715-B9FE-DFB12AC962BA}" srcId="{9B35BCEE-F901-4019-B694-70E73041A2A6}" destId="{44777602-B3FC-47FD-89ED-6F42D5DF1099}" srcOrd="0" destOrd="0" parTransId="{03F19BBD-B607-4B1D-B601-7D04798ACB9D}" sibTransId="{1879EAB2-A726-462C-98DA-7BED66ABA28C}"/>
    <dgm:cxn modelId="{680521A6-0808-4A33-B8F1-781F092D924F}" type="presOf" srcId="{FA699C2B-F82A-49F8-9FAA-D0269E1CCB45}" destId="{72BBB4C8-FF81-421C-8FA6-7177F4210397}" srcOrd="0" destOrd="0" presId="urn:microsoft.com/office/officeart/2005/8/layout/hList7"/>
    <dgm:cxn modelId="{8C3E40BA-9004-4D93-AD84-93229B5261BC}" type="presOf" srcId="{AB47F277-7233-4668-83A6-1844525B0453}" destId="{72BBB4C8-FF81-421C-8FA6-7177F4210397}" srcOrd="0" destOrd="3" presId="urn:microsoft.com/office/officeart/2005/8/layout/hList7"/>
    <dgm:cxn modelId="{CB4BDCBE-4DEB-45F3-B372-3EB8819236D5}" type="presOf" srcId="{FA699C2B-F82A-49F8-9FAA-D0269E1CCB45}" destId="{D7470DB0-1115-4CC5-A754-EAEF59D1EC2E}" srcOrd="1" destOrd="0" presId="urn:microsoft.com/office/officeart/2005/8/layout/hList7"/>
    <dgm:cxn modelId="{25FF56BF-2A60-4CBE-941C-1B1014E65716}" type="presOf" srcId="{39A55016-8A23-4D44-BE97-2C8089CC3E08}" destId="{4E1905FD-2DC3-4ED3-BBAF-2B7A9A951E0F}" srcOrd="1" destOrd="1" presId="urn:microsoft.com/office/officeart/2005/8/layout/hList7"/>
    <dgm:cxn modelId="{AD30BAC3-7116-4931-813A-9C4012FF3574}" srcId="{9B35BCEE-F901-4019-B694-70E73041A2A6}" destId="{FA699C2B-F82A-49F8-9FAA-D0269E1CCB45}" srcOrd="1" destOrd="0" parTransId="{60FB12B3-61EC-44EF-AF57-AC929F428B79}" sibTransId="{7A0106A7-DCF5-4096-BB5D-4E591E9150E4}"/>
    <dgm:cxn modelId="{1B357EDC-4CE8-4E9E-B680-A85F86577A05}" type="presOf" srcId="{7DE5A8EB-10F9-458D-A320-8F7110CC522D}" destId="{D2D7B991-5CA6-46C0-9BA3-8CBA77C338B9}" srcOrd="0" destOrd="5" presId="urn:microsoft.com/office/officeart/2005/8/layout/hList7"/>
    <dgm:cxn modelId="{CF5E6BDD-D06A-4239-998E-70A53A1DC1E7}" type="presOf" srcId="{44777602-B3FC-47FD-89ED-6F42D5DF1099}" destId="{82833DC8-C1D9-46E7-9090-25DE6B1BBE73}" srcOrd="0" destOrd="0" presId="urn:microsoft.com/office/officeart/2005/8/layout/hList7"/>
    <dgm:cxn modelId="{11BA67DE-3198-42DA-8C1C-BC21046D5885}" srcId="{B9495136-40B7-4494-8FA0-C42593DEB28C}" destId="{80B1EFB6-9DF0-44A2-A20A-BDF95D4A28B7}" srcOrd="1" destOrd="0" parTransId="{837CFD25-8FDF-4A0D-9E01-D6FFD5CD4717}" sibTransId="{F063AE61-AA1C-403A-A2FC-E1A4D8E96E1E}"/>
    <dgm:cxn modelId="{89046BDF-45EA-46F2-B66A-3BDF6BAAE866}" type="presOf" srcId="{F39A568A-82E6-4F2A-B090-99712937C9BF}" destId="{72BBB4C8-FF81-421C-8FA6-7177F4210397}" srcOrd="0" destOrd="1" presId="urn:microsoft.com/office/officeart/2005/8/layout/hList7"/>
    <dgm:cxn modelId="{F3EA7EE3-2415-47C4-9CE9-B3EAB5C6E0BC}" type="presOf" srcId="{7485D50A-5E9D-4062-ADDB-39FE6A6FA99D}" destId="{4E1905FD-2DC3-4ED3-BBAF-2B7A9A951E0F}" srcOrd="1" destOrd="4" presId="urn:microsoft.com/office/officeart/2005/8/layout/hList7"/>
    <dgm:cxn modelId="{CA7696E5-8A2A-4B1E-B8E4-5982C61FE7C1}" type="presOf" srcId="{80B1EFB6-9DF0-44A2-A20A-BDF95D4A28B7}" destId="{D2D7B991-5CA6-46C0-9BA3-8CBA77C338B9}" srcOrd="0" destOrd="2" presId="urn:microsoft.com/office/officeart/2005/8/layout/hList7"/>
    <dgm:cxn modelId="{0974ECE5-6029-48B7-9722-AB97D3315085}" type="presOf" srcId="{AB47F277-7233-4668-83A6-1844525B0453}" destId="{D7470DB0-1115-4CC5-A754-EAEF59D1EC2E}" srcOrd="1" destOrd="3" presId="urn:microsoft.com/office/officeart/2005/8/layout/hList7"/>
    <dgm:cxn modelId="{77DA89E9-4484-4338-BACC-2321350AF584}" type="presOf" srcId="{ECCFD99C-F94F-4F33-8456-FD4803D6E11A}" destId="{D2D7B991-5CA6-46C0-9BA3-8CBA77C338B9}" srcOrd="0" destOrd="3" presId="urn:microsoft.com/office/officeart/2005/8/layout/hList7"/>
    <dgm:cxn modelId="{0F28C0EA-F3DB-45D9-90DE-E7EF6751FE9A}" type="presOf" srcId="{2A56965F-BC20-4818-8618-4D95D324BAE6}" destId="{4E1905FD-2DC3-4ED3-BBAF-2B7A9A951E0F}" srcOrd="1" destOrd="6" presId="urn:microsoft.com/office/officeart/2005/8/layout/hList7"/>
    <dgm:cxn modelId="{A9BF1CF1-3FF0-4F36-BBD3-3F72CF28BB82}" type="presOf" srcId="{D1FBEAF8-E88B-4FA5-9E41-586370270E37}" destId="{72BBB4C8-FF81-421C-8FA6-7177F4210397}" srcOrd="0" destOrd="4" presId="urn:microsoft.com/office/officeart/2005/8/layout/hList7"/>
    <dgm:cxn modelId="{EBAF41F6-9556-4BBA-B56B-31341EB7DA7C}" type="presOf" srcId="{961FEBFC-6203-4DB6-8DEE-F481AC15F1E3}" destId="{72BBB4C8-FF81-421C-8FA6-7177F4210397}" srcOrd="0" destOrd="2" presId="urn:microsoft.com/office/officeart/2005/8/layout/hList7"/>
    <dgm:cxn modelId="{809A8AF7-4C5E-44F6-A2D6-57A40FAF2635}" srcId="{B9495136-40B7-4494-8FA0-C42593DEB28C}" destId="{2A56965F-BC20-4818-8618-4D95D324BAE6}" srcOrd="5" destOrd="0" parTransId="{3E452964-2136-421F-94C1-78669A520782}" sibTransId="{5AC69745-7A85-4692-B282-C70CF6B5F792}"/>
    <dgm:cxn modelId="{A1B524F8-D548-45DD-AB72-3008C5AE5CEF}" type="presOf" srcId="{55E2D491-8886-4056-92FA-1B35AE6668D3}" destId="{82833DC8-C1D9-46E7-9090-25DE6B1BBE73}" srcOrd="0" destOrd="2" presId="urn:microsoft.com/office/officeart/2005/8/layout/hList7"/>
    <dgm:cxn modelId="{199B3AFC-EE1A-42B9-A671-09612ABF6B9B}" type="presOf" srcId="{7DE5A8EB-10F9-458D-A320-8F7110CC522D}" destId="{4E1905FD-2DC3-4ED3-BBAF-2B7A9A951E0F}" srcOrd="1" destOrd="5" presId="urn:microsoft.com/office/officeart/2005/8/layout/hList7"/>
    <dgm:cxn modelId="{4F11C4FC-EB3F-4493-83B4-C31E70C78252}" type="presOf" srcId="{9B35BCEE-F901-4019-B694-70E73041A2A6}" destId="{374E604E-33FF-49EF-B0D6-BEC2C07C3D16}" srcOrd="0" destOrd="0" presId="urn:microsoft.com/office/officeart/2005/8/layout/hList7"/>
    <dgm:cxn modelId="{D1C202D4-3EE4-424F-98C5-4198A1C1BD00}" type="presParOf" srcId="{374E604E-33FF-49EF-B0D6-BEC2C07C3D16}" destId="{94C0E93E-DEF8-47C4-8701-E20216EA9634}" srcOrd="0" destOrd="0" presId="urn:microsoft.com/office/officeart/2005/8/layout/hList7"/>
    <dgm:cxn modelId="{93D02AF6-6852-4FE6-BC08-53ED8766A840}" type="presParOf" srcId="{374E604E-33FF-49EF-B0D6-BEC2C07C3D16}" destId="{85BC50FD-EDE0-4227-962C-2C46F0E871D3}" srcOrd="1" destOrd="0" presId="urn:microsoft.com/office/officeart/2005/8/layout/hList7"/>
    <dgm:cxn modelId="{8DA97155-65BD-49A6-8258-56DE29851756}" type="presParOf" srcId="{85BC50FD-EDE0-4227-962C-2C46F0E871D3}" destId="{99CFA650-ABB3-41DC-B2B4-A80C32044C29}" srcOrd="0" destOrd="0" presId="urn:microsoft.com/office/officeart/2005/8/layout/hList7"/>
    <dgm:cxn modelId="{3D2F4D06-C2C8-4282-A47E-AF44D71BA1DE}" type="presParOf" srcId="{99CFA650-ABB3-41DC-B2B4-A80C32044C29}" destId="{82833DC8-C1D9-46E7-9090-25DE6B1BBE73}" srcOrd="0" destOrd="0" presId="urn:microsoft.com/office/officeart/2005/8/layout/hList7"/>
    <dgm:cxn modelId="{600BFE74-CA08-4F1B-AFE8-F89DBE495E9D}" type="presParOf" srcId="{99CFA650-ABB3-41DC-B2B4-A80C32044C29}" destId="{CCE03BF5-6D69-4795-AE51-BD9A53FB8766}" srcOrd="1" destOrd="0" presId="urn:microsoft.com/office/officeart/2005/8/layout/hList7"/>
    <dgm:cxn modelId="{4D6AE38B-58F4-4561-8470-5BC3A335DB04}" type="presParOf" srcId="{99CFA650-ABB3-41DC-B2B4-A80C32044C29}" destId="{438BA41A-A882-41C5-AF65-3B18A268ACE3}" srcOrd="2" destOrd="0" presId="urn:microsoft.com/office/officeart/2005/8/layout/hList7"/>
    <dgm:cxn modelId="{7EBF90DC-378B-4F90-B9A4-445699F66FED}" type="presParOf" srcId="{99CFA650-ABB3-41DC-B2B4-A80C32044C29}" destId="{DA98DA9D-78A7-4655-BECD-164BFF87E14B}" srcOrd="3" destOrd="0" presId="urn:microsoft.com/office/officeart/2005/8/layout/hList7"/>
    <dgm:cxn modelId="{5B76EEC9-39FF-4C5C-BF82-A2771D6149B0}" type="presParOf" srcId="{85BC50FD-EDE0-4227-962C-2C46F0E871D3}" destId="{E3443C13-38D7-4D57-BC61-A14B20E37D92}" srcOrd="1" destOrd="0" presId="urn:microsoft.com/office/officeart/2005/8/layout/hList7"/>
    <dgm:cxn modelId="{6BD8A857-1560-47E8-AB88-A1FDD462C468}" type="presParOf" srcId="{85BC50FD-EDE0-4227-962C-2C46F0E871D3}" destId="{42EB11B7-BAEE-4EC6-8F20-A58DEDA7715D}" srcOrd="2" destOrd="0" presId="urn:microsoft.com/office/officeart/2005/8/layout/hList7"/>
    <dgm:cxn modelId="{3C51213D-D332-414E-8CE8-FE923EE6D552}" type="presParOf" srcId="{42EB11B7-BAEE-4EC6-8F20-A58DEDA7715D}" destId="{72BBB4C8-FF81-421C-8FA6-7177F4210397}" srcOrd="0" destOrd="0" presId="urn:microsoft.com/office/officeart/2005/8/layout/hList7"/>
    <dgm:cxn modelId="{8EF11AC8-B5B3-4BC7-8B42-B1AA8C67A796}" type="presParOf" srcId="{42EB11B7-BAEE-4EC6-8F20-A58DEDA7715D}" destId="{D7470DB0-1115-4CC5-A754-EAEF59D1EC2E}" srcOrd="1" destOrd="0" presId="urn:microsoft.com/office/officeart/2005/8/layout/hList7"/>
    <dgm:cxn modelId="{38B3A31B-A658-47BF-B1F3-AE2AF4BFAD3A}" type="presParOf" srcId="{42EB11B7-BAEE-4EC6-8F20-A58DEDA7715D}" destId="{89E6143A-9803-433A-B81C-307D80B260DD}" srcOrd="2" destOrd="0" presId="urn:microsoft.com/office/officeart/2005/8/layout/hList7"/>
    <dgm:cxn modelId="{5062FD00-29CF-406F-9980-BC3C61F80752}" type="presParOf" srcId="{42EB11B7-BAEE-4EC6-8F20-A58DEDA7715D}" destId="{60686C3C-6D41-4B6D-89A9-D08366D0907E}" srcOrd="3" destOrd="0" presId="urn:microsoft.com/office/officeart/2005/8/layout/hList7"/>
    <dgm:cxn modelId="{2040B878-9455-44E0-AD58-B8A051E34B41}" type="presParOf" srcId="{85BC50FD-EDE0-4227-962C-2C46F0E871D3}" destId="{60C86522-6787-4D11-B9F3-068FB4AAE261}" srcOrd="3" destOrd="0" presId="urn:microsoft.com/office/officeart/2005/8/layout/hList7"/>
    <dgm:cxn modelId="{9A5E4B86-8CE6-47A0-A3B7-F964DF4EA86A}" type="presParOf" srcId="{85BC50FD-EDE0-4227-962C-2C46F0E871D3}" destId="{0D74E516-BF9A-4094-A217-D5C562543D8D}" srcOrd="4" destOrd="0" presId="urn:microsoft.com/office/officeart/2005/8/layout/hList7"/>
    <dgm:cxn modelId="{5A6E0187-0284-4A81-AF02-9A0CA5F2F89D}" type="presParOf" srcId="{0D74E516-BF9A-4094-A217-D5C562543D8D}" destId="{D2D7B991-5CA6-46C0-9BA3-8CBA77C338B9}" srcOrd="0" destOrd="0" presId="urn:microsoft.com/office/officeart/2005/8/layout/hList7"/>
    <dgm:cxn modelId="{CCB6488E-5DDC-4439-8D59-313BE099D0C2}" type="presParOf" srcId="{0D74E516-BF9A-4094-A217-D5C562543D8D}" destId="{4E1905FD-2DC3-4ED3-BBAF-2B7A9A951E0F}" srcOrd="1" destOrd="0" presId="urn:microsoft.com/office/officeart/2005/8/layout/hList7"/>
    <dgm:cxn modelId="{0C7F48CD-59AE-43F3-B476-625A780C725C}" type="presParOf" srcId="{0D74E516-BF9A-4094-A217-D5C562543D8D}" destId="{28ECFB45-132F-499F-9B96-AE623E67D10E}" srcOrd="2" destOrd="0" presId="urn:microsoft.com/office/officeart/2005/8/layout/hList7"/>
    <dgm:cxn modelId="{DC889EEB-7C7B-4399-A4B3-23412F2B960F}" type="presParOf" srcId="{0D74E516-BF9A-4094-A217-D5C562543D8D}" destId="{4C4BC451-E089-43C5-BE07-EAA2C42418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90B94-6FE2-4645-BC95-4E818B479B64}">
      <dsp:nvSpPr>
        <dsp:cNvPr id="0" name=""/>
        <dsp:cNvSpPr/>
      </dsp:nvSpPr>
      <dsp:spPr>
        <a:xfrm>
          <a:off x="4213594" y="331023"/>
          <a:ext cx="2514615" cy="2514615"/>
        </a:xfrm>
        <a:prstGeom prst="pieWedg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Develop SMART </a:t>
          </a:r>
          <a:r>
            <a:rPr lang="en-US" sz="1600" b="1" u="sng" kern="1200" dirty="0">
              <a:solidFill>
                <a:srgbClr val="FFFFFF"/>
              </a:solidFill>
              <a:latin typeface="Poppins" panose="00000500000000000000" pitchFamily="2" charset="0"/>
              <a:ea typeface="+mn-ea"/>
              <a:cs typeface="Poppins" panose="00000500000000000000" pitchFamily="2" charset="0"/>
            </a:rPr>
            <a:t>Integrated</a:t>
          </a:r>
          <a:r>
            <a:rPr lang="en-US" sz="1600" kern="1200" dirty="0">
              <a:latin typeface="Poppins" panose="00000500000000000000" pitchFamily="2" charset="0"/>
              <a:cs typeface="Poppins" panose="00000500000000000000" pitchFamily="2" charset="0"/>
            </a:rPr>
            <a:t> Master Plan (SIMP) for BCMM</a:t>
          </a:r>
          <a:endParaRPr lang="en-ZA" sz="1600" kern="1200" dirty="0">
            <a:latin typeface="Poppins" panose="00000500000000000000" pitchFamily="2" charset="0"/>
            <a:cs typeface="Poppins" panose="00000500000000000000" pitchFamily="2" charset="0"/>
          </a:endParaRPr>
        </a:p>
      </dsp:txBody>
      <dsp:txXfrm>
        <a:off x="4950108" y="1067537"/>
        <a:ext cx="1778101" cy="1778101"/>
      </dsp:txXfrm>
    </dsp:sp>
    <dsp:sp modelId="{BBA2BBAB-BDBA-4917-81AF-10DF3B9DF75E}">
      <dsp:nvSpPr>
        <dsp:cNvPr id="0" name=""/>
        <dsp:cNvSpPr/>
      </dsp:nvSpPr>
      <dsp:spPr>
        <a:xfrm rot="5400000">
          <a:off x="6844358" y="331023"/>
          <a:ext cx="2514615" cy="2514615"/>
        </a:xfrm>
        <a:prstGeom prst="pieWedge">
          <a:avLst/>
        </a:prstGeom>
        <a:solidFill>
          <a:schemeClr val="accent1">
            <a:shade val="50000"/>
            <a:hueOff val="380173"/>
            <a:satOff val="-39565"/>
            <a:lumOff val="27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u="sng" kern="1200" dirty="0" err="1">
              <a:solidFill>
                <a:schemeClr val="bg1"/>
              </a:solidFill>
              <a:latin typeface="Poppins" panose="00000500000000000000" pitchFamily="2" charset="0"/>
              <a:cs typeface="Poppins" panose="00000500000000000000" pitchFamily="2" charset="0"/>
            </a:rPr>
            <a:t>Standardise</a:t>
          </a:r>
          <a:r>
            <a:rPr lang="en-US" sz="1600" kern="1200" dirty="0">
              <a:latin typeface="Poppins" panose="00000500000000000000" pitchFamily="2" charset="0"/>
              <a:cs typeface="Poppins" panose="00000500000000000000" pitchFamily="2" charset="0"/>
            </a:rPr>
            <a:t> Title Deeds Restoration Activities</a:t>
          </a:r>
          <a:endParaRPr lang="en-ZA" sz="1600" kern="1200" dirty="0">
            <a:latin typeface="Poppins" panose="00000500000000000000" pitchFamily="2" charset="0"/>
            <a:cs typeface="Poppins" panose="00000500000000000000" pitchFamily="2" charset="0"/>
          </a:endParaRPr>
        </a:p>
      </dsp:txBody>
      <dsp:txXfrm rot="-5400000">
        <a:off x="6844358" y="1067537"/>
        <a:ext cx="1778101" cy="1778101"/>
      </dsp:txXfrm>
    </dsp:sp>
    <dsp:sp modelId="{6114013C-E2F0-4B51-82DB-54283E65C835}">
      <dsp:nvSpPr>
        <dsp:cNvPr id="0" name=""/>
        <dsp:cNvSpPr/>
      </dsp:nvSpPr>
      <dsp:spPr>
        <a:xfrm rot="10800000">
          <a:off x="6860099" y="2961787"/>
          <a:ext cx="2514615" cy="2514615"/>
        </a:xfrm>
        <a:prstGeom prst="pieWedge">
          <a:avLst/>
        </a:prstGeom>
        <a:solidFill>
          <a:srgbClr val="06527F">
            <a:shade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600" b="1" u="sng" kern="1200" dirty="0">
              <a:solidFill>
                <a:srgbClr val="FFFFFF"/>
              </a:solidFill>
              <a:latin typeface="Poppins" panose="00000500000000000000" pitchFamily="2" charset="0"/>
              <a:ea typeface="+mn-ea"/>
              <a:cs typeface="Poppins" panose="00000500000000000000" pitchFamily="2" charset="0"/>
            </a:rPr>
            <a:t>Align</a:t>
          </a:r>
          <a:r>
            <a:rPr lang="en-US" sz="1600" kern="1200" dirty="0">
              <a:solidFill>
                <a:srgbClr val="FFFFFF"/>
              </a:solidFill>
              <a:latin typeface="Poppins" panose="00000500000000000000" pitchFamily="2" charset="0"/>
              <a:ea typeface="+mn-ea"/>
              <a:cs typeface="Poppins" panose="00000500000000000000" pitchFamily="2" charset="0"/>
            </a:rPr>
            <a:t> Housing Projects Reports with HSS &amp; MTDP Categories</a:t>
          </a:r>
          <a:endParaRPr lang="en-ZA" sz="1600" kern="1200" dirty="0">
            <a:solidFill>
              <a:srgbClr val="FFFFFF"/>
            </a:solidFill>
            <a:latin typeface="Poppins" panose="00000500000000000000" pitchFamily="2" charset="0"/>
            <a:ea typeface="+mn-ea"/>
            <a:cs typeface="Poppins" panose="00000500000000000000" pitchFamily="2" charset="0"/>
          </a:endParaRPr>
        </a:p>
      </dsp:txBody>
      <dsp:txXfrm rot="10800000">
        <a:off x="6860099" y="2961787"/>
        <a:ext cx="1778101" cy="1778101"/>
      </dsp:txXfrm>
    </dsp:sp>
    <dsp:sp modelId="{DDEC72C2-8017-4870-9CBF-D50666E6F4A5}">
      <dsp:nvSpPr>
        <dsp:cNvPr id="0" name=""/>
        <dsp:cNvSpPr/>
      </dsp:nvSpPr>
      <dsp:spPr>
        <a:xfrm rot="16200000">
          <a:off x="4213594" y="2961787"/>
          <a:ext cx="2514615" cy="2514615"/>
        </a:xfrm>
        <a:prstGeom prst="pieWedge">
          <a:avLst/>
        </a:prstGeom>
        <a:solidFill>
          <a:schemeClr val="accent1">
            <a:shade val="50000"/>
            <a:hueOff val="380173"/>
            <a:satOff val="-39565"/>
            <a:lumOff val="27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latin typeface="Poppins" panose="00000500000000000000" pitchFamily="2" charset="0"/>
              <a:cs typeface="Poppins" panose="00000500000000000000" pitchFamily="2" charset="0"/>
            </a:rPr>
            <a:t>Develop a </a:t>
          </a:r>
          <a:r>
            <a:rPr lang="en-US" sz="1600" b="1" u="sng" kern="1200" dirty="0">
              <a:solidFill>
                <a:srgbClr val="FFFFFF"/>
              </a:solidFill>
              <a:latin typeface="Poppins" panose="00000500000000000000" pitchFamily="2" charset="0"/>
              <a:ea typeface="+mn-ea"/>
              <a:cs typeface="Poppins" panose="00000500000000000000" pitchFamily="2" charset="0"/>
            </a:rPr>
            <a:t>Diagnostic</a:t>
          </a:r>
          <a:r>
            <a:rPr lang="en-US" sz="1600" kern="1200" dirty="0">
              <a:latin typeface="Poppins" panose="00000500000000000000" pitchFamily="2" charset="0"/>
              <a:cs typeface="Poppins" panose="00000500000000000000" pitchFamily="2" charset="0"/>
            </a:rPr>
            <a:t> project management / reporting tool</a:t>
          </a:r>
          <a:endParaRPr lang="en-ZA" sz="1600" kern="1200" dirty="0">
            <a:latin typeface="Poppins" panose="00000500000000000000" pitchFamily="2" charset="0"/>
            <a:cs typeface="Poppins" panose="00000500000000000000" pitchFamily="2" charset="0"/>
          </a:endParaRPr>
        </a:p>
      </dsp:txBody>
      <dsp:txXfrm rot="5400000">
        <a:off x="4950108" y="2961787"/>
        <a:ext cx="1778101" cy="1778101"/>
      </dsp:txXfrm>
    </dsp:sp>
    <dsp:sp modelId="{8D69DFD9-F6A9-43D1-AEA5-64E2BB8F631C}">
      <dsp:nvSpPr>
        <dsp:cNvPr id="0" name=""/>
        <dsp:cNvSpPr/>
      </dsp:nvSpPr>
      <dsp:spPr>
        <a:xfrm>
          <a:off x="6352178" y="2381044"/>
          <a:ext cx="868210" cy="754965"/>
        </a:xfrm>
        <a:prstGeom prst="circularArrow">
          <a:avLst/>
        </a:prstGeom>
        <a:solidFill>
          <a:schemeClr val="accent1">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FC5F8D-A4B0-40CC-9EC9-6081C651FB84}">
      <dsp:nvSpPr>
        <dsp:cNvPr id="0" name=""/>
        <dsp:cNvSpPr/>
      </dsp:nvSpPr>
      <dsp:spPr>
        <a:xfrm rot="10800000">
          <a:off x="6352178" y="2671415"/>
          <a:ext cx="868210" cy="754965"/>
        </a:xfrm>
        <a:prstGeom prst="circularArrow">
          <a:avLst/>
        </a:prstGeom>
        <a:solidFill>
          <a:schemeClr val="accent1">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33DC8-C1D9-46E7-9090-25DE6B1BBE73}">
      <dsp:nvSpPr>
        <dsp:cNvPr id="0" name=""/>
        <dsp:cNvSpPr/>
      </dsp:nvSpPr>
      <dsp:spPr>
        <a:xfrm>
          <a:off x="1974" y="0"/>
          <a:ext cx="3072129" cy="48013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latin typeface="Poppins" panose="00000500000000000000" pitchFamily="2" charset="0"/>
              <a:cs typeface="Poppins" panose="00000500000000000000" pitchFamily="2" charset="0"/>
            </a:rPr>
            <a:t>National Department Of Human Settlements (NDHS): </a:t>
          </a:r>
          <a:endParaRPr lang="en-ZA" sz="18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Housing Subsidy Scheme (HSS)</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ZA" sz="1100" kern="1200">
              <a:latin typeface="Poppins" panose="00000500000000000000" pitchFamily="2" charset="0"/>
              <a:cs typeface="Poppins" panose="00000500000000000000" pitchFamily="2" charset="0"/>
            </a:rPr>
            <a:t>243 projects reflecting</a:t>
          </a:r>
        </a:p>
      </dsp:txBody>
      <dsp:txXfrm>
        <a:off x="1974" y="1920525"/>
        <a:ext cx="3072129" cy="1920525"/>
      </dsp:txXfrm>
    </dsp:sp>
    <dsp:sp modelId="{DA98DA9D-78A7-4655-BECD-164BFF87E14B}">
      <dsp:nvSpPr>
        <dsp:cNvPr id="0" name=""/>
        <dsp:cNvSpPr/>
      </dsp:nvSpPr>
      <dsp:spPr>
        <a:xfrm>
          <a:off x="738620" y="288078"/>
          <a:ext cx="1598837" cy="159883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4000" b="-14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BBB4C8-FF81-421C-8FA6-7177F4210397}">
      <dsp:nvSpPr>
        <dsp:cNvPr id="0" name=""/>
        <dsp:cNvSpPr/>
      </dsp:nvSpPr>
      <dsp:spPr>
        <a:xfrm>
          <a:off x="3166267" y="0"/>
          <a:ext cx="3072129" cy="48013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latin typeface="Poppins" panose="00000500000000000000" pitchFamily="2" charset="0"/>
              <a:cs typeface="Poppins" panose="00000500000000000000" pitchFamily="2" charset="0"/>
            </a:rPr>
            <a:t>Eastern Cape Department of Human Settlements (ECDHS): </a:t>
          </a:r>
          <a:endParaRPr lang="en-ZA" sz="18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Project Readiness Matrix (PRM)</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Business Plan (BP)  </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dirty="0">
              <a:latin typeface="Poppins" panose="00000500000000000000" pitchFamily="2" charset="0"/>
              <a:cs typeface="Poppins" panose="00000500000000000000" pitchFamily="2" charset="0"/>
            </a:rPr>
            <a:t>Website Information</a:t>
          </a:r>
          <a:endParaRPr lang="en-ZA" sz="1100" kern="1200" dirty="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ZA" sz="1100" kern="1200" dirty="0">
              <a:latin typeface="Poppins" panose="00000500000000000000" pitchFamily="2" charset="0"/>
              <a:cs typeface="Poppins" panose="00000500000000000000" pitchFamily="2" charset="0"/>
            </a:rPr>
            <a:t>ECDHS Strategic Plan 2020 - 25</a:t>
          </a:r>
        </a:p>
      </dsp:txBody>
      <dsp:txXfrm>
        <a:off x="3166267" y="1920525"/>
        <a:ext cx="3072129" cy="1920525"/>
      </dsp:txXfrm>
    </dsp:sp>
    <dsp:sp modelId="{60686C3C-6D41-4B6D-89A9-D08366D0907E}">
      <dsp:nvSpPr>
        <dsp:cNvPr id="0" name=""/>
        <dsp:cNvSpPr/>
      </dsp:nvSpPr>
      <dsp:spPr>
        <a:xfrm>
          <a:off x="3902913" y="288078"/>
          <a:ext cx="1598837" cy="159883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7B991-5CA6-46C0-9BA3-8CBA77C338B9}">
      <dsp:nvSpPr>
        <dsp:cNvPr id="0" name=""/>
        <dsp:cNvSpPr/>
      </dsp:nvSpPr>
      <dsp:spPr>
        <a:xfrm>
          <a:off x="6330560" y="0"/>
          <a:ext cx="3072129" cy="480131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latin typeface="Poppins" panose="00000500000000000000" pitchFamily="2" charset="0"/>
              <a:cs typeface="Poppins" panose="00000500000000000000" pitchFamily="2" charset="0"/>
            </a:rPr>
            <a:t>Buffalo City Metropolitan Municipality (BCMM):</a:t>
          </a:r>
          <a:endParaRPr lang="en-ZA" sz="18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Municipal Status Quo Projects Report</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GIS Maps</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Municipal Valuation Roll</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Town Planning Reports </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Land Survey Reports</a:t>
          </a:r>
          <a:endParaRPr lang="en-ZA" sz="1100" kern="1200">
            <a:latin typeface="Poppins" panose="00000500000000000000" pitchFamily="2" charset="0"/>
            <a:cs typeface="Poppins" panose="00000500000000000000" pitchFamily="2" charset="0"/>
          </a:endParaRPr>
        </a:p>
        <a:p>
          <a:pPr marL="57150" lvl="1" indent="-57150" algn="l" defTabSz="488950">
            <a:lnSpc>
              <a:spcPct val="90000"/>
            </a:lnSpc>
            <a:spcBef>
              <a:spcPct val="0"/>
            </a:spcBef>
            <a:spcAft>
              <a:spcPct val="15000"/>
            </a:spcAft>
            <a:buChar char="•"/>
          </a:pPr>
          <a:r>
            <a:rPr lang="en-US" sz="1100" kern="1200">
              <a:latin typeface="Poppins" panose="00000500000000000000" pitchFamily="2" charset="0"/>
              <a:cs typeface="Poppins" panose="00000500000000000000" pitchFamily="2" charset="0"/>
            </a:rPr>
            <a:t>Municipal Integrated Development Plan</a:t>
          </a:r>
          <a:endParaRPr lang="en-ZA" sz="1100" kern="1200">
            <a:latin typeface="Poppins" panose="00000500000000000000" pitchFamily="2" charset="0"/>
            <a:cs typeface="Poppins" panose="00000500000000000000" pitchFamily="2" charset="0"/>
          </a:endParaRPr>
        </a:p>
      </dsp:txBody>
      <dsp:txXfrm>
        <a:off x="6330560" y="1920525"/>
        <a:ext cx="3072129" cy="1920525"/>
      </dsp:txXfrm>
    </dsp:sp>
    <dsp:sp modelId="{4C4BC451-E089-43C5-BE07-EAA2C4241809}">
      <dsp:nvSpPr>
        <dsp:cNvPr id="0" name=""/>
        <dsp:cNvSpPr/>
      </dsp:nvSpPr>
      <dsp:spPr>
        <a:xfrm>
          <a:off x="7067206" y="288078"/>
          <a:ext cx="1598837" cy="159883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C0E93E-DEF8-47C4-8701-E20216EA9634}">
      <dsp:nvSpPr>
        <dsp:cNvPr id="0" name=""/>
        <dsp:cNvSpPr/>
      </dsp:nvSpPr>
      <dsp:spPr>
        <a:xfrm>
          <a:off x="376186" y="4081116"/>
          <a:ext cx="8652290" cy="72019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E7068-161D-A64C-BA0D-A98D70865638}"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D6F11-3351-CF46-9502-92DA23B770D3}" type="slidenum">
              <a:rPr lang="en-US" smtClean="0"/>
              <a:t>‹#›</a:t>
            </a:fld>
            <a:endParaRPr lang="en-US"/>
          </a:p>
        </p:txBody>
      </p:sp>
    </p:spTree>
    <p:extLst>
      <p:ext uri="{BB962C8B-B14F-4D97-AF65-F5344CB8AC3E}">
        <p14:creationId xmlns:p14="http://schemas.microsoft.com/office/powerpoint/2010/main" val="114331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69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B63800-463E-234D-A18D-60B93BDF18C7}"/>
              </a:ext>
            </a:extLst>
          </p:cNvPr>
          <p:cNvSpPr>
            <a:spLocks noGrp="1"/>
          </p:cNvSpPr>
          <p:nvPr>
            <p:ph type="pic" sz="quarter" idx="14"/>
          </p:nvPr>
        </p:nvSpPr>
        <p:spPr>
          <a:xfrm>
            <a:off x="-155615" y="-143691"/>
            <a:ext cx="12503230" cy="491447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280563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3/24/2025</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a:p>
        </p:txBody>
      </p:sp>
    </p:spTree>
    <p:extLst>
      <p:ext uri="{BB962C8B-B14F-4D97-AF65-F5344CB8AC3E}">
        <p14:creationId xmlns:p14="http://schemas.microsoft.com/office/powerpoint/2010/main" val="40790860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wele1221@gmail.com" TargetMode="External"/><Relationship Id="rId2" Type="http://schemas.openxmlformats.org/officeDocument/2006/relationships/hyperlink" Target="mailto:azulu1@ifc.org"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606001"/>
            <a:ext cx="12192001" cy="4823092"/>
          </a:xfrm>
          <a:prstGeom prst="rect">
            <a:avLst/>
          </a:prstGeom>
          <a:solidFill>
            <a:schemeClr val="accent1">
              <a:lumMod val="50000"/>
              <a:alpha val="90000"/>
            </a:schemeClr>
          </a:solidFill>
          <a:ln w="12700">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lang="en-US" sz="1600" kern="0">
              <a:solidFill>
                <a:srgbClr val="FFFFFF"/>
              </a:solidFill>
              <a:latin typeface="Calibri" panose="020F0502020204030204"/>
              <a:sym typeface="Helvetica Neue Medium"/>
            </a:endParaRPr>
          </a:p>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Calibri" panose="020F0502020204030204"/>
              <a:sym typeface="Helvetica Neue Medium"/>
            </a:endParaRPr>
          </a:p>
        </p:txBody>
      </p:sp>
      <p:sp>
        <p:nvSpPr>
          <p:cNvPr id="3" name="Rectangle 2">
            <a:extLst>
              <a:ext uri="{FF2B5EF4-FFF2-40B4-BE49-F238E27FC236}">
                <a16:creationId xmlns:a16="http://schemas.microsoft.com/office/drawing/2014/main" id="{D489E387-B917-924F-84AE-205C6EB410F1}"/>
              </a:ext>
            </a:extLst>
          </p:cNvPr>
          <p:cNvSpPr/>
          <p:nvPr/>
        </p:nvSpPr>
        <p:spPr>
          <a:xfrm>
            <a:off x="827358" y="1677785"/>
            <a:ext cx="10735590" cy="2923877"/>
          </a:xfrm>
          <a:prstGeom prst="rect">
            <a:avLst/>
          </a:prstGeom>
        </p:spPr>
        <p:txBody>
          <a:bodyPr wrap="square">
            <a:spAutoFit/>
          </a:bodyPr>
          <a:lstStyle/>
          <a:p>
            <a:pPr defTabSz="412750" hangingPunct="0"/>
            <a:r>
              <a:rPr lang="en-US" sz="2400" b="1" kern="0" dirty="0">
                <a:solidFill>
                  <a:srgbClr val="FFFFFF"/>
                </a:solidFill>
                <a:latin typeface="Poppins" pitchFamily="2" charset="77"/>
                <a:cs typeface="Poppins" pitchFamily="2" charset="77"/>
                <a:sym typeface="Helvetica Light"/>
              </a:rPr>
              <a:t>SMART INTEGRATED MASTER PLAN (SIMP) PRESENTATION </a:t>
            </a:r>
          </a:p>
          <a:p>
            <a:pPr defTabSz="412750" hangingPunct="0"/>
            <a:endParaRPr lang="en-US" sz="2400" b="1" kern="0" dirty="0">
              <a:solidFill>
                <a:srgbClr val="FFFFFF"/>
              </a:solidFill>
              <a:latin typeface="Poppins" pitchFamily="2" charset="77"/>
              <a:cs typeface="Poppins" pitchFamily="2" charset="77"/>
              <a:sym typeface="Helvetica Light"/>
            </a:endParaRPr>
          </a:p>
          <a:p>
            <a:pPr defTabSz="412750" hangingPunct="0"/>
            <a:endParaRPr lang="en-GB" sz="2400" b="1" kern="0" dirty="0">
              <a:solidFill>
                <a:srgbClr val="FFFFFF"/>
              </a:solidFill>
              <a:latin typeface="Poppins" pitchFamily="2" charset="77"/>
              <a:cs typeface="Poppins" pitchFamily="2" charset="77"/>
              <a:sym typeface="Helvetica Light"/>
            </a:endParaRPr>
          </a:p>
          <a:p>
            <a:pPr defTabSz="412750" hangingPunct="0"/>
            <a:r>
              <a:rPr lang="en-GB" sz="2400" b="1" kern="0" dirty="0">
                <a:solidFill>
                  <a:srgbClr val="FFFFFF"/>
                </a:solidFill>
                <a:latin typeface="Poppins" pitchFamily="2" charset="77"/>
                <a:cs typeface="Poppins" pitchFamily="2" charset="77"/>
                <a:sym typeface="Helvetica Light"/>
              </a:rPr>
              <a:t>Metro Titling Reform Support (MTRS) Programme</a:t>
            </a:r>
          </a:p>
          <a:p>
            <a:pPr defTabSz="412750" hangingPunct="0"/>
            <a:endParaRPr lang="en-GB" sz="2400" b="1" kern="0" dirty="0">
              <a:solidFill>
                <a:srgbClr val="FFFFFF"/>
              </a:solidFill>
              <a:latin typeface="Poppins" pitchFamily="2" charset="77"/>
              <a:cs typeface="Poppins" pitchFamily="2" charset="77"/>
              <a:sym typeface="Helvetica Light"/>
            </a:endParaRPr>
          </a:p>
          <a:p>
            <a:r>
              <a:rPr lang="en-US" sz="1600" dirty="0">
                <a:solidFill>
                  <a:schemeClr val="bg1"/>
                </a:solidFill>
                <a:latin typeface="Poppins" panose="00000500000000000000" pitchFamily="2" charset="0"/>
                <a:cs typeface="Poppins" panose="00000500000000000000" pitchFamily="2" charset="0"/>
              </a:rPr>
              <a:t>  		Symposium on Titling / Tenure Reforms		       Prepared By: Ayanda Thuthukani Zulu</a:t>
            </a:r>
          </a:p>
          <a:p>
            <a:r>
              <a:rPr lang="en-US" sz="1600">
                <a:solidFill>
                  <a:schemeClr val="bg1"/>
                </a:solidFill>
                <a:latin typeface="Poppins" panose="00000500000000000000" pitchFamily="2" charset="0"/>
                <a:cs typeface="Poppins" panose="00000500000000000000" pitchFamily="2" charset="0"/>
              </a:rPr>
              <a:t>                                                                                                                                                  25 </a:t>
            </a:r>
            <a:r>
              <a:rPr lang="en-US" sz="1600" dirty="0">
                <a:solidFill>
                  <a:schemeClr val="bg1"/>
                </a:solidFill>
                <a:latin typeface="Poppins" panose="00000500000000000000" pitchFamily="2" charset="0"/>
                <a:cs typeface="Poppins" panose="00000500000000000000" pitchFamily="2" charset="0"/>
              </a:rPr>
              <a:t>March 2025 </a:t>
            </a:r>
          </a:p>
          <a:p>
            <a:pPr algn="r"/>
            <a:r>
              <a:rPr lang="en-US" sz="1600" dirty="0">
                <a:solidFill>
                  <a:schemeClr val="bg1"/>
                </a:solidFill>
                <a:latin typeface="Poppins" panose="00000500000000000000" pitchFamily="2" charset="0"/>
                <a:cs typeface="Poppins" panose="00000500000000000000" pitchFamily="2" charset="0"/>
              </a:rPr>
              <a:t>Email: </a:t>
            </a:r>
            <a:r>
              <a:rPr lang="en-US" sz="1600" dirty="0">
                <a:solidFill>
                  <a:schemeClr val="bg1"/>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azulu1@ifc.org</a:t>
            </a:r>
            <a:r>
              <a:rPr lang="en-US" sz="1600" dirty="0">
                <a:solidFill>
                  <a:schemeClr val="bg1"/>
                </a:solidFill>
                <a:latin typeface="Poppins" panose="00000500000000000000" pitchFamily="2" charset="0"/>
                <a:cs typeface="Poppins" panose="00000500000000000000" pitchFamily="2" charset="0"/>
              </a:rPr>
              <a:t> / </a:t>
            </a:r>
            <a:r>
              <a:rPr lang="en-US" sz="1600" dirty="0">
                <a:solidFill>
                  <a:schemeClr val="bg1"/>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iwele1221@gmail.com</a:t>
            </a:r>
            <a:endParaRPr lang="en-US" sz="1600" dirty="0">
              <a:solidFill>
                <a:schemeClr val="bg1"/>
              </a:solidFill>
              <a:latin typeface="Poppins" panose="00000500000000000000" pitchFamily="2" charset="0"/>
              <a:cs typeface="Poppins" panose="00000500000000000000" pitchFamily="2" charset="0"/>
            </a:endParaRPr>
          </a:p>
          <a:p>
            <a:r>
              <a:rPr lang="en-US" sz="1600" dirty="0">
                <a:solidFill>
                  <a:schemeClr val="bg1"/>
                </a:solidFill>
                <a:latin typeface="Poppins" panose="00000500000000000000" pitchFamily="2" charset="0"/>
                <a:cs typeface="Poppins" panose="00000500000000000000" pitchFamily="2" charset="0"/>
              </a:rPr>
              <a:t>                                                                                                                                                  Contact: 072 668 8779 </a:t>
            </a:r>
          </a:p>
        </p:txBody>
      </p:sp>
      <p:sp>
        <p:nvSpPr>
          <p:cNvPr id="5" name="# Testimonials &amp; Long Tittle">
            <a:extLst>
              <a:ext uri="{FF2B5EF4-FFF2-40B4-BE49-F238E27FC236}">
                <a16:creationId xmlns:a16="http://schemas.microsoft.com/office/drawing/2014/main" id="{07A1F0D7-E2F3-204D-80A3-C3B4E22AAA93}"/>
              </a:ext>
            </a:extLst>
          </p:cNvPr>
          <p:cNvSpPr txBox="1"/>
          <p:nvPr/>
        </p:nvSpPr>
        <p:spPr>
          <a:xfrm>
            <a:off x="827358" y="934885"/>
            <a:ext cx="4260782" cy="18466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sz="1800" b="0">
                <a:solidFill>
                  <a:srgbClr val="F2F5FA"/>
                </a:solidFill>
                <a:latin typeface="Roboto Slab Light"/>
                <a:ea typeface="Roboto Slab Light"/>
                <a:cs typeface="Roboto Slab Light"/>
                <a:sym typeface="Roboto Slab Light"/>
              </a:defRPr>
            </a:lvl1pPr>
          </a:lstStyle>
          <a:p>
            <a:pPr defTabSz="412750" hangingPunct="0"/>
            <a:r>
              <a:rPr lang="en-GB" sz="1200" kern="0">
                <a:latin typeface="Poppins" pitchFamily="2" charset="77"/>
                <a:cs typeface="Poppins" pitchFamily="2" charset="77"/>
              </a:rPr>
              <a:t>Building Competitiveness for Investment in South Africa</a:t>
            </a:r>
          </a:p>
        </p:txBody>
      </p:sp>
      <p:sp>
        <p:nvSpPr>
          <p:cNvPr id="2" name="TextBox 1">
            <a:extLst>
              <a:ext uri="{FF2B5EF4-FFF2-40B4-BE49-F238E27FC236}">
                <a16:creationId xmlns:a16="http://schemas.microsoft.com/office/drawing/2014/main" id="{A052255A-7044-7182-104C-D3F287191698}"/>
              </a:ext>
            </a:extLst>
          </p:cNvPr>
          <p:cNvSpPr txBox="1"/>
          <p:nvPr/>
        </p:nvSpPr>
        <p:spPr>
          <a:xfrm>
            <a:off x="3031836" y="-2987040"/>
            <a:ext cx="184731" cy="477054"/>
          </a:xfrm>
          <a:prstGeom prst="rect">
            <a:avLst/>
          </a:prstGeom>
          <a:noFill/>
        </p:spPr>
        <p:txBody>
          <a:bodyPr wrap="none" rtlCol="0">
            <a:spAutoFit/>
          </a:bodyPr>
          <a:lstStyle/>
          <a:p>
            <a:pPr algn="ctr" defTabSz="412750" hangingPunct="0"/>
            <a:endParaRPr lang="en-GB" sz="2500" kern="0">
              <a:solidFill>
                <a:srgbClr val="000000"/>
              </a:solidFill>
              <a:latin typeface="Calibri" panose="020F0502020204030204"/>
              <a:sym typeface="Helvetica Light"/>
            </a:endParaRPr>
          </a:p>
        </p:txBody>
      </p:sp>
      <p:pic>
        <p:nvPicPr>
          <p:cNvPr id="9" name="Picture 8">
            <a:extLst>
              <a:ext uri="{FF2B5EF4-FFF2-40B4-BE49-F238E27FC236}">
                <a16:creationId xmlns:a16="http://schemas.microsoft.com/office/drawing/2014/main" id="{E6171BF5-E73A-EE80-2B2E-CA18901FE6B1}"/>
              </a:ext>
            </a:extLst>
          </p:cNvPr>
          <p:cNvPicPr>
            <a:picLocks noChangeAspect="1"/>
          </p:cNvPicPr>
          <p:nvPr/>
        </p:nvPicPr>
        <p:blipFill rotWithShape="1">
          <a:blip r:embed="rId4"/>
          <a:srcRect r="9775" b="4238"/>
          <a:stretch/>
        </p:blipFill>
        <p:spPr>
          <a:xfrm>
            <a:off x="908839" y="5529228"/>
            <a:ext cx="9728982" cy="1199619"/>
          </a:xfrm>
          <a:prstGeom prst="rect">
            <a:avLst/>
          </a:prstGeom>
        </p:spPr>
      </p:pic>
    </p:spTree>
    <p:extLst>
      <p:ext uri="{BB962C8B-B14F-4D97-AF65-F5344CB8AC3E}">
        <p14:creationId xmlns:p14="http://schemas.microsoft.com/office/powerpoint/2010/main" val="2565802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004723"/>
            <a:ext cx="12192001" cy="5377970"/>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299146" y="1128802"/>
            <a:ext cx="11892854" cy="51296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r>
              <a:rPr lang="en-US" sz="2400" b="1" dirty="0">
                <a:solidFill>
                  <a:srgbClr val="FFFFFF"/>
                </a:solidFill>
                <a:latin typeface="Poppins" panose="00000500000000000000" pitchFamily="2" charset="0"/>
              </a:rPr>
              <a:t>Co-operation:</a:t>
            </a:r>
          </a:p>
          <a:p>
            <a:pPr marL="347472" indent="-347472" algn="l" rtl="0" eaLnBrk="1" latinLnBrk="0" hangingPunct="1">
              <a:buFont typeface="Arial" panose="020B0604020202020204" pitchFamily="34" charset="0"/>
              <a:buChar char="•"/>
            </a:pPr>
            <a:r>
              <a:rPr lang="en-US" sz="1800" dirty="0">
                <a:solidFill>
                  <a:srgbClr val="FFFFFF"/>
                </a:solidFill>
                <a:effectLst/>
                <a:latin typeface="Poppins" panose="00000500000000000000" pitchFamily="2" charset="0"/>
              </a:rPr>
              <a:t>There is a </a:t>
            </a:r>
            <a:r>
              <a:rPr lang="en-US" sz="1800" u="sng" dirty="0">
                <a:solidFill>
                  <a:srgbClr val="FFFFFF"/>
                </a:solidFill>
                <a:effectLst/>
                <a:latin typeface="Poppins" panose="00000500000000000000" pitchFamily="2" charset="0"/>
              </a:rPr>
              <a:t>lack of co-operation among key stakeholders</a:t>
            </a:r>
            <a:r>
              <a:rPr lang="en-US" sz="1800" dirty="0">
                <a:solidFill>
                  <a:srgbClr val="FFFFFF"/>
                </a:solidFill>
                <a:effectLst/>
                <a:latin typeface="Poppins" panose="00000500000000000000" pitchFamily="2" charset="0"/>
              </a:rPr>
              <a:t> at Provincial and Local levels, such as Project Management and Municipal Engineering Units, leading to gaps and outdated data.</a:t>
            </a:r>
          </a:p>
          <a:p>
            <a:pPr marL="347472" indent="-347472"/>
            <a:br>
              <a:rPr lang="en-US" sz="1800" dirty="0">
                <a:solidFill>
                  <a:srgbClr val="FFFFFF"/>
                </a:solidFill>
                <a:effectLst/>
                <a:latin typeface="Poppins" panose="00000500000000000000" pitchFamily="2" charset="0"/>
              </a:rPr>
            </a:br>
            <a:r>
              <a:rPr lang="en-US" sz="2400" b="1" dirty="0">
                <a:solidFill>
                  <a:srgbClr val="FFFFFF"/>
                </a:solidFill>
                <a:latin typeface="Poppins" panose="00000500000000000000" pitchFamily="2" charset="0"/>
              </a:rPr>
              <a:t>Compliances:</a:t>
            </a:r>
          </a:p>
          <a:p>
            <a:pPr marL="347472" indent="-347472" algn="l" rtl="0" eaLnBrk="1" latinLnBrk="0" hangingPunct="1">
              <a:buFont typeface="Arial" panose="020B0604020202020204" pitchFamily="34" charset="0"/>
              <a:buChar char="•"/>
            </a:pPr>
            <a:r>
              <a:rPr lang="en-US" sz="1800" dirty="0">
                <a:solidFill>
                  <a:srgbClr val="FFFFFF"/>
                </a:solidFill>
                <a:effectLst/>
                <a:latin typeface="Poppins" panose="00000500000000000000" pitchFamily="2" charset="0"/>
              </a:rPr>
              <a:t>Housing projects related to titling in the Business Plan </a:t>
            </a:r>
            <a:r>
              <a:rPr lang="en-US" sz="1800" u="sng" dirty="0">
                <a:solidFill>
                  <a:srgbClr val="FFFFFF"/>
                </a:solidFill>
                <a:effectLst/>
                <a:latin typeface="Poppins" panose="00000500000000000000" pitchFamily="2" charset="0"/>
              </a:rPr>
              <a:t>are included mainly for compliance</a:t>
            </a:r>
            <a:r>
              <a:rPr lang="en-US" u="sng" dirty="0">
                <a:solidFill>
                  <a:srgbClr val="FFFFFF"/>
                </a:solidFill>
                <a:latin typeface="Poppins" panose="00000500000000000000" pitchFamily="2" charset="0"/>
              </a:rPr>
              <a:t> i.e. </a:t>
            </a:r>
            <a:r>
              <a:rPr lang="en-US" sz="1800" dirty="0">
                <a:solidFill>
                  <a:srgbClr val="FFFFFF"/>
                </a:solidFill>
                <a:effectLst/>
                <a:latin typeface="Poppins" panose="00000500000000000000" pitchFamily="2" charset="0"/>
              </a:rPr>
              <a:t> In the BP, there would be projects targeted for transfers yet the reality / diagnosis indicate that they are still affected by incomplete township establishment </a:t>
            </a:r>
            <a:r>
              <a:rPr lang="en-US" dirty="0">
                <a:solidFill>
                  <a:srgbClr val="FFFFFF"/>
                </a:solidFill>
                <a:latin typeface="Poppins" panose="00000500000000000000" pitchFamily="2" charset="0"/>
              </a:rPr>
              <a:t>&amp; the result is </a:t>
            </a:r>
            <a:r>
              <a:rPr lang="en-US" sz="1800" dirty="0">
                <a:solidFill>
                  <a:srgbClr val="FFFFFF"/>
                </a:solidFill>
                <a:effectLst/>
                <a:latin typeface="Poppins" panose="00000500000000000000" pitchFamily="2" charset="0"/>
              </a:rPr>
              <a:t>poor performance reporting to title restoration.</a:t>
            </a:r>
          </a:p>
          <a:p>
            <a:pPr marL="347472" indent="-347472"/>
            <a:br>
              <a:rPr lang="en-US" sz="1800" dirty="0">
                <a:solidFill>
                  <a:srgbClr val="FFFFFF"/>
                </a:solidFill>
                <a:effectLst/>
                <a:latin typeface="Poppins" panose="00000500000000000000" pitchFamily="2" charset="0"/>
              </a:rPr>
            </a:br>
            <a:r>
              <a:rPr lang="en-US" sz="2400" b="1" dirty="0" err="1">
                <a:solidFill>
                  <a:srgbClr val="FFFFFF"/>
                </a:solidFill>
                <a:latin typeface="Poppins" panose="00000500000000000000" pitchFamily="2" charset="0"/>
              </a:rPr>
              <a:t>Categorisation</a:t>
            </a:r>
            <a:r>
              <a:rPr lang="en-US" sz="2400" b="1" dirty="0">
                <a:solidFill>
                  <a:srgbClr val="FFFFFF"/>
                </a:solidFill>
                <a:latin typeface="Poppins" panose="00000500000000000000" pitchFamily="2" charset="0"/>
              </a:rPr>
              <a:t>:</a:t>
            </a:r>
          </a:p>
          <a:p>
            <a:pPr marL="347472" indent="-347472" algn="l" rtl="0" eaLnBrk="1" latinLnBrk="0" hangingPunct="1">
              <a:buFont typeface="Arial" panose="020B0604020202020204" pitchFamily="34" charset="0"/>
              <a:buChar char="•"/>
            </a:pPr>
            <a:r>
              <a:rPr lang="en-US" sz="1800" dirty="0">
                <a:solidFill>
                  <a:srgbClr val="FFFFFF"/>
                </a:solidFill>
                <a:effectLst/>
                <a:latin typeface="Poppins" panose="00000500000000000000" pitchFamily="2" charset="0"/>
              </a:rPr>
              <a:t>Housing projects </a:t>
            </a:r>
            <a:r>
              <a:rPr lang="en-US" sz="1800" u="sng" dirty="0">
                <a:solidFill>
                  <a:srgbClr val="FFFFFF"/>
                </a:solidFill>
                <a:effectLst/>
                <a:latin typeface="Poppins" panose="00000500000000000000" pitchFamily="2" charset="0"/>
              </a:rPr>
              <a:t>lack proper categorization</a:t>
            </a:r>
            <a:r>
              <a:rPr lang="en-US" sz="1800" dirty="0">
                <a:solidFill>
                  <a:srgbClr val="FFFFFF"/>
                </a:solidFill>
                <a:effectLst/>
                <a:latin typeface="Poppins" panose="00000500000000000000" pitchFamily="2" charset="0"/>
              </a:rPr>
              <a:t>, making it difficult to quantify units and determine projected outputs like Township Establishment and Beneficiary Management. </a:t>
            </a:r>
            <a:r>
              <a:rPr lang="en-US" sz="1800" u="sng" dirty="0">
                <a:solidFill>
                  <a:srgbClr val="FFFFFF"/>
                </a:solidFill>
                <a:effectLst/>
                <a:latin typeface="Poppins" panose="00000500000000000000" pitchFamily="2" charset="0"/>
              </a:rPr>
              <a:t>Duplications</a:t>
            </a:r>
            <a:r>
              <a:rPr lang="en-US" sz="1800" dirty="0">
                <a:solidFill>
                  <a:srgbClr val="FFFFFF"/>
                </a:solidFill>
                <a:effectLst/>
                <a:latin typeface="Poppins" panose="00000500000000000000" pitchFamily="2" charset="0"/>
              </a:rPr>
              <a:t> occur on HSS due to the current project referencing method </a:t>
            </a:r>
            <a:r>
              <a:rPr lang="en-US" sz="1800" u="sng" dirty="0">
                <a:solidFill>
                  <a:srgbClr val="FFFFFF"/>
                </a:solidFill>
                <a:effectLst/>
                <a:latin typeface="Poppins" panose="00000500000000000000" pitchFamily="2" charset="0"/>
              </a:rPr>
              <a:t>(Project numbers &amp; naming conventions).</a:t>
            </a:r>
          </a:p>
          <a:p>
            <a:pPr marL="347472" indent="-347472"/>
            <a:br>
              <a:rPr lang="en-US" sz="1800" u="sng" dirty="0">
                <a:solidFill>
                  <a:srgbClr val="FFFFFF"/>
                </a:solidFill>
                <a:effectLst/>
                <a:latin typeface="Poppins" panose="00000500000000000000" pitchFamily="2" charset="0"/>
              </a:rPr>
            </a:br>
            <a:r>
              <a:rPr lang="en-US" sz="2400" b="1" dirty="0" err="1">
                <a:solidFill>
                  <a:srgbClr val="FFFFFF"/>
                </a:solidFill>
                <a:latin typeface="Poppins" panose="00000500000000000000" pitchFamily="2" charset="0"/>
              </a:rPr>
              <a:t>Prioritisation</a:t>
            </a:r>
            <a:r>
              <a:rPr lang="en-US" sz="2400" b="1" dirty="0">
                <a:solidFill>
                  <a:srgbClr val="FFFFFF"/>
                </a:solidFill>
                <a:latin typeface="Poppins" panose="00000500000000000000" pitchFamily="2" charset="0"/>
              </a:rPr>
              <a:t>:</a:t>
            </a:r>
          </a:p>
          <a:p>
            <a:pPr marL="347472" indent="-347472" algn="l" rtl="0" eaLnBrk="1" latinLnBrk="0" hangingPunct="1">
              <a:buFont typeface="Arial" panose="020B0604020202020204" pitchFamily="34" charset="0"/>
              <a:buChar char="•"/>
            </a:pPr>
            <a:r>
              <a:rPr lang="en-US" sz="1800" dirty="0">
                <a:solidFill>
                  <a:srgbClr val="FFFFFF"/>
                </a:solidFill>
                <a:effectLst/>
                <a:latin typeface="Poppins" panose="00000500000000000000" pitchFamily="2" charset="0"/>
              </a:rPr>
              <a:t>Titling </a:t>
            </a:r>
            <a:r>
              <a:rPr lang="en-US" sz="1800" u="sng" dirty="0">
                <a:solidFill>
                  <a:srgbClr val="FFFFFF"/>
                </a:solidFill>
                <a:effectLst/>
                <a:latin typeface="Poppins" panose="00000500000000000000" pitchFamily="2" charset="0"/>
              </a:rPr>
              <a:t>receives insufficient priority</a:t>
            </a:r>
            <a:r>
              <a:rPr lang="en-US" sz="1800" dirty="0">
                <a:solidFill>
                  <a:srgbClr val="FFFFFF"/>
                </a:solidFill>
                <a:effectLst/>
                <a:latin typeface="Poppins" panose="00000500000000000000" pitchFamily="2" charset="0"/>
              </a:rPr>
              <a:t>, with some provincial departments lacking a </a:t>
            </a:r>
            <a:r>
              <a:rPr lang="en-US" sz="1800" u="sng" dirty="0">
                <a:solidFill>
                  <a:srgbClr val="FFFFFF"/>
                </a:solidFill>
                <a:effectLst/>
                <a:latin typeface="Poppins" panose="00000500000000000000" pitchFamily="2" charset="0"/>
              </a:rPr>
              <a:t>dedicated directorate</a:t>
            </a:r>
            <a:r>
              <a:rPr lang="en-US" sz="1800" dirty="0">
                <a:solidFill>
                  <a:srgbClr val="FFFFFF"/>
                </a:solidFill>
                <a:effectLst/>
                <a:latin typeface="Poppins" panose="00000500000000000000" pitchFamily="2" charset="0"/>
              </a:rPr>
              <a:t> for holistic titling, often placing it across different Chief Directorates.</a:t>
            </a:r>
            <a:endParaRPr lang="en-GB" sz="1400"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8.  Current Challenges </a:t>
            </a:r>
            <a:r>
              <a:rPr lang="en-GB" sz="2700" b="1" kern="0" dirty="0" err="1">
                <a:solidFill>
                  <a:srgbClr val="1C3E52"/>
                </a:solidFill>
                <a:latin typeface="Poppins" pitchFamily="2" charset="77"/>
                <a:cs typeface="Poppins" pitchFamily="2" charset="77"/>
                <a:sym typeface="Helvetica Light"/>
              </a:rPr>
              <a:t>Cont</a:t>
            </a:r>
            <a:r>
              <a:rPr lang="en-GB" sz="2700" b="1" kern="0" dirty="0">
                <a:solidFill>
                  <a:srgbClr val="1C3E52"/>
                </a:solidFill>
                <a:latin typeface="Poppins" pitchFamily="2" charset="77"/>
                <a:cs typeface="Poppins" pitchFamily="2" charset="77"/>
                <a:sym typeface="Helvetica Light"/>
              </a:rPr>
              <a:t>…</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1940366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913357"/>
            <a:ext cx="12192001" cy="5469336"/>
          </a:xfrm>
          <a:prstGeom prst="rect">
            <a:avLst/>
          </a:prstGeom>
          <a:solidFill>
            <a:schemeClr val="accent1">
              <a:lumMod val="50000"/>
              <a:alpha val="90000"/>
            </a:schemeClr>
          </a:solidFill>
          <a:ln w="12700">
            <a:miter lim="400000"/>
          </a:ln>
        </p:spPr>
        <p:txBody>
          <a:bodyPr lIns="0" tIns="0" rIns="0" bIns="0" anchor="ctr"/>
          <a:lstStyle/>
          <a:p>
            <a:pPr marL="0" marR="0" lvl="0" indent="0" algn="l" defTabSz="311150" rtl="0" eaLnBrk="1" fontAlgn="auto" latinLnBrk="0" hangingPunct="0">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srgbClr val="FFFFFF">
                  <a:lumMod val="85000"/>
                </a:srgbClr>
              </a:solidFill>
              <a:effectLst/>
              <a:uLnTx/>
              <a:uFillTx/>
              <a:latin typeface="Poppins" pitchFamily="2" charset="77"/>
              <a:ea typeface="+mn-ea"/>
              <a:cs typeface="Poppins" pitchFamily="2" charset="77"/>
              <a:sym typeface="Helvetica Light"/>
            </a:endParaRPr>
          </a:p>
        </p:txBody>
      </p:sp>
      <p:sp>
        <p:nvSpPr>
          <p:cNvPr id="2" name="TextBox 1"/>
          <p:cNvSpPr txBox="1"/>
          <p:nvPr/>
        </p:nvSpPr>
        <p:spPr>
          <a:xfrm>
            <a:off x="355106" y="1914215"/>
            <a:ext cx="11687321" cy="3467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A unified titling system will prevent unnecessary duplications.</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Focus on project tracking, </a:t>
            </a:r>
            <a:r>
              <a:rPr lang="en-US" sz="2600" dirty="0" err="1">
                <a:solidFill>
                  <a:srgbClr val="FFFFFF"/>
                </a:solidFill>
                <a:effectLst/>
                <a:latin typeface="Poppins" panose="00000500000000000000" pitchFamily="2" charset="0"/>
              </a:rPr>
              <a:t>itemisation</a:t>
            </a:r>
            <a:r>
              <a:rPr lang="en-US" sz="2600" dirty="0">
                <a:solidFill>
                  <a:srgbClr val="FFFFFF"/>
                </a:solidFill>
                <a:effectLst/>
                <a:latin typeface="Poppins" panose="00000500000000000000" pitchFamily="2" charset="0"/>
              </a:rPr>
              <a:t>, updates, and </a:t>
            </a:r>
            <a:r>
              <a:rPr lang="en-US" sz="2600" dirty="0" err="1">
                <a:solidFill>
                  <a:srgbClr val="FFFFFF"/>
                </a:solidFill>
                <a:effectLst/>
                <a:latin typeface="Poppins" panose="00000500000000000000" pitchFamily="2" charset="0"/>
              </a:rPr>
              <a:t>categorisation</a:t>
            </a:r>
            <a:r>
              <a:rPr lang="en-US" sz="2600" dirty="0">
                <a:solidFill>
                  <a:srgbClr val="FFFFFF"/>
                </a:solidFill>
                <a:effectLst/>
                <a:latin typeface="Poppins" panose="00000500000000000000" pitchFamily="2" charset="0"/>
              </a:rPr>
              <a:t>.</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Ensure alignment with HSS, DORA Outputs, MTDP Targets, and Annual Goals.</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Offers effective accountability, transparency, and management for service delivery.</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Aims to increase the number of completed projects, alleviating pressure on HSS and audit queries.</a:t>
            </a:r>
          </a:p>
          <a:p>
            <a:pPr marL="347472" indent="-347472" algn="l" rtl="0" eaLnBrk="1" latinLnBrk="0" hangingPunct="1">
              <a:buFont typeface="Arial" panose="020B0604020202020204" pitchFamily="34" charset="0"/>
              <a:buChar char="•"/>
            </a:pPr>
            <a:endParaRPr lang="en-US" sz="8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600" dirty="0">
                <a:solidFill>
                  <a:srgbClr val="FFFFFF"/>
                </a:solidFill>
                <a:effectLst/>
                <a:latin typeface="Poppins" panose="00000500000000000000" pitchFamily="2" charset="0"/>
              </a:rPr>
              <a:t>A single template will replace the current fragmented reporting methods.</a:t>
            </a:r>
            <a:endParaRPr lang="en-US" sz="2600" dirty="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258215" y="244530"/>
            <a:ext cx="7552901" cy="507831"/>
          </a:xfrm>
          <a:prstGeom prst="rect">
            <a:avLst/>
          </a:prstGeom>
          <a:noFill/>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lang="en-GB" sz="2700" b="1" kern="0" dirty="0">
                <a:solidFill>
                  <a:srgbClr val="1C3E52"/>
                </a:solidFill>
                <a:latin typeface="Poppins" pitchFamily="2" charset="77"/>
                <a:cs typeface="Poppins" pitchFamily="2" charset="77"/>
                <a:sym typeface="Helvetica Light"/>
              </a:rPr>
              <a:t>9.  Anticipated Benefit of SIMP </a:t>
            </a:r>
            <a:endParaRPr kumimoji="0" lang="en-GB" sz="2700" b="1" i="0" u="none" strike="noStrike" kern="0" cap="none" spc="0" normalizeH="0" baseline="0" noProof="0" dirty="0">
              <a:ln>
                <a:noFill/>
              </a:ln>
              <a:solidFill>
                <a:srgbClr val="1C3E52"/>
              </a:solidFill>
              <a:effectLst/>
              <a:uLnTx/>
              <a:uFillTx/>
              <a:latin typeface="Poppins" pitchFamily="2" charset="77"/>
              <a:ea typeface="+mn-ea"/>
              <a:cs typeface="Poppins" pitchFamily="2" charset="77"/>
              <a:sym typeface="Helvetica Light"/>
            </a:endParaRP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3258339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113620"/>
            <a:ext cx="12192001" cy="4961299"/>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149573" y="1204986"/>
            <a:ext cx="11892854" cy="46679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The National Department of Human Settlements (NDHS) endorses the use of SIMP to monitor housing projects.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NDHS will require provinces to create SIMP and implement it in municipalities, starting with metropolitan areas and then extending to smaller towns.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Task Teams will be formed to facilitate the SIMP rollout to provincial departments.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All ongoing housing projects must be included in the SIMP and Status Quo Reports.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Future documentation must incorporate parent property descriptions in the SIMP, Project Readiness Matrix (</a:t>
            </a:r>
            <a:r>
              <a:rPr lang="en-US" sz="2000" dirty="0" err="1">
                <a:solidFill>
                  <a:srgbClr val="FFFFFF"/>
                </a:solidFill>
                <a:effectLst/>
                <a:latin typeface="Poppins" panose="00000500000000000000" pitchFamily="2" charset="0"/>
              </a:rPr>
              <a:t>PRM</a:t>
            </a:r>
            <a:r>
              <a:rPr lang="en-US" sz="2000" dirty="0">
                <a:solidFill>
                  <a:srgbClr val="FFFFFF"/>
                </a:solidFill>
                <a:effectLst/>
                <a:latin typeface="Poppins" panose="00000500000000000000" pitchFamily="2" charset="0"/>
              </a:rPr>
              <a:t>), and Housing Subsidy System (HSS).</a:t>
            </a:r>
          </a:p>
          <a:p>
            <a:pPr marL="347472" indent="-347472" algn="just"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just" rtl="0" eaLnBrk="1" latinLnBrk="0" hangingPunct="1">
              <a:buFont typeface="Arial" panose="020B0604020202020204" pitchFamily="34" charset="0"/>
              <a:buChar char="•"/>
            </a:pPr>
            <a:r>
              <a:rPr lang="en-US" sz="2000" dirty="0">
                <a:solidFill>
                  <a:srgbClr val="FFFFFF"/>
                </a:solidFill>
                <a:effectLst/>
                <a:latin typeface="Poppins" panose="00000500000000000000" pitchFamily="2" charset="0"/>
              </a:rPr>
              <a:t>Changes to the HSS will ensure that existing project numbers remain stable despite project developments, establishing fixed references for new projects.</a:t>
            </a:r>
            <a:endParaRPr lang="en-US" sz="2000" dirty="0">
              <a:solidFill>
                <a:srgbClr val="FFFFFF"/>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10.  Recommendations</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9919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285591"/>
            <a:ext cx="12192001" cy="4553893"/>
          </a:xfrm>
          <a:prstGeom prst="rect">
            <a:avLst/>
          </a:prstGeom>
          <a:solidFill>
            <a:schemeClr val="accent1">
              <a:lumMod val="50000"/>
              <a:alpha val="90000"/>
            </a:schemeClr>
          </a:solidFill>
          <a:ln w="12700">
            <a:miter lim="400000"/>
          </a:ln>
        </p:spPr>
        <p:txBody>
          <a:bodyPr lIns="0" tIns="0" rIns="0" bIns="0" anchor="ctr"/>
          <a:lstStyle/>
          <a:p>
            <a:pPr marL="0" marR="0" lvl="0" indent="0" algn="l" defTabSz="311150" rtl="0" eaLnBrk="1" fontAlgn="auto" latinLnBrk="0" hangingPunct="0">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srgbClr val="FFFFFF">
                  <a:lumMod val="85000"/>
                </a:srgbClr>
              </a:solidFill>
              <a:effectLst/>
              <a:uLnTx/>
              <a:uFillTx/>
              <a:latin typeface="Poppins" pitchFamily="2" charset="77"/>
              <a:ea typeface="+mn-ea"/>
              <a:cs typeface="Poppins" pitchFamily="2" charset="77"/>
              <a:sym typeface="Helvetica Light"/>
            </a:endParaRPr>
          </a:p>
        </p:txBody>
      </p:sp>
      <p:sp>
        <p:nvSpPr>
          <p:cNvPr id="2" name="TextBox 1"/>
          <p:cNvSpPr txBox="1"/>
          <p:nvPr/>
        </p:nvSpPr>
        <p:spPr>
          <a:xfrm>
            <a:off x="355106" y="3046615"/>
            <a:ext cx="11687321"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a:r>
              <a:rPr lang="en-US" sz="3600" dirty="0">
                <a:solidFill>
                  <a:schemeClr val="bg1"/>
                </a:solidFill>
                <a:latin typeface="Poppins" panose="00000500000000000000" pitchFamily="2" charset="0"/>
                <a:cs typeface="Poppins" panose="00000500000000000000" pitchFamily="2" charset="0"/>
              </a:rPr>
              <a:t>Demonstration of </a:t>
            </a:r>
            <a:r>
              <a:rPr lang="en-US" sz="3600">
                <a:solidFill>
                  <a:schemeClr val="bg1"/>
                </a:solidFill>
                <a:latin typeface="Poppins" panose="00000500000000000000" pitchFamily="2" charset="0"/>
                <a:cs typeface="Poppins" panose="00000500000000000000" pitchFamily="2" charset="0"/>
              </a:rPr>
              <a:t>Draft BCMM SIMP</a:t>
            </a:r>
            <a:endParaRPr lang="en-ZA" sz="3600" dirty="0"/>
          </a:p>
        </p:txBody>
      </p:sp>
      <p:sp>
        <p:nvSpPr>
          <p:cNvPr id="7" name="TextBox 6">
            <a:extLst>
              <a:ext uri="{FF2B5EF4-FFF2-40B4-BE49-F238E27FC236}">
                <a16:creationId xmlns:a16="http://schemas.microsoft.com/office/drawing/2014/main" id="{E998C95A-300B-4BB9-CAC2-FB1EC052F99D}"/>
              </a:ext>
            </a:extLst>
          </p:cNvPr>
          <p:cNvSpPr txBox="1"/>
          <p:nvPr/>
        </p:nvSpPr>
        <p:spPr>
          <a:xfrm>
            <a:off x="258215" y="244530"/>
            <a:ext cx="7552901" cy="507831"/>
          </a:xfrm>
          <a:prstGeom prst="rect">
            <a:avLst/>
          </a:prstGeom>
          <a:noFill/>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lang="en-GB" sz="2700" b="1" kern="0" dirty="0">
                <a:solidFill>
                  <a:srgbClr val="1C3E52"/>
                </a:solidFill>
                <a:latin typeface="Poppins" pitchFamily="2" charset="77"/>
                <a:cs typeface="Poppins" pitchFamily="2" charset="77"/>
                <a:sym typeface="Helvetica Light"/>
              </a:rPr>
              <a:t>SIMP Demonstration </a:t>
            </a:r>
            <a:endParaRPr kumimoji="0" lang="en-GB" sz="2700" b="1" i="0" u="none" strike="noStrike" kern="0" cap="none" spc="0" normalizeH="0" baseline="0" noProof="0" dirty="0">
              <a:ln>
                <a:noFill/>
              </a:ln>
              <a:solidFill>
                <a:srgbClr val="1C3E52"/>
              </a:solidFill>
              <a:effectLst/>
              <a:uLnTx/>
              <a:uFillTx/>
              <a:latin typeface="Poppins" pitchFamily="2" charset="77"/>
              <a:ea typeface="+mn-ea"/>
              <a:cs typeface="Poppins" pitchFamily="2" charset="77"/>
              <a:sym typeface="Helvetica Light"/>
            </a:endParaRP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2503548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421393"/>
            <a:ext cx="12192001" cy="4961299"/>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443120" y="1421393"/>
            <a:ext cx="11305757" cy="4652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2900" lvl="0" indent="-342900">
              <a:buFont typeface="Arial" panose="020B0604020202020204" pitchFamily="34" charset="0"/>
              <a:buChar char="•"/>
              <a:tabLst>
                <a:tab pos="228600" algn="l"/>
              </a:tabLst>
            </a:pPr>
            <a:r>
              <a:rPr lang="en-US" sz="2300" dirty="0">
                <a:solidFill>
                  <a:schemeClr val="bg1"/>
                </a:solidFill>
                <a:effectLst/>
                <a:latin typeface="Poppins" pitchFamily="2" charset="77"/>
                <a:ea typeface="Calibri" panose="020F0502020204030204" pitchFamily="34" charset="0"/>
                <a:cs typeface="Poppins" pitchFamily="2" charset="77"/>
              </a:rPr>
              <a:t>To showcase &amp; propose the Smart Integrated Master Plan (SIMP) approach to titling &amp; Human Settlements projects.</a:t>
            </a:r>
          </a:p>
          <a:p>
            <a:pPr lvl="0">
              <a:tabLst>
                <a:tab pos="228600" algn="l"/>
              </a:tabLst>
            </a:pPr>
            <a:endParaRPr lang="en-US" sz="2300" dirty="0">
              <a:solidFill>
                <a:schemeClr val="bg1"/>
              </a:solidFill>
              <a:effectLst/>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US" sz="2300" dirty="0">
                <a:solidFill>
                  <a:schemeClr val="bg1"/>
                </a:solidFill>
                <a:latin typeface="Poppins" pitchFamily="2" charset="77"/>
                <a:ea typeface="Calibri" panose="020F0502020204030204" pitchFamily="34" charset="0"/>
                <a:cs typeface="Poppins" pitchFamily="2" charset="77"/>
              </a:rPr>
              <a:t>To present Advantages, Lessons Learnt and Current Challenges in during the development of the SIMP. </a:t>
            </a:r>
          </a:p>
          <a:p>
            <a:pPr lvl="0">
              <a:tabLst>
                <a:tab pos="228600" algn="l"/>
              </a:tabLst>
            </a:pPr>
            <a:endParaRPr lang="en-US" sz="2300" dirty="0">
              <a:solidFill>
                <a:schemeClr val="bg1"/>
              </a:solidFill>
              <a:effectLst/>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US" sz="2300" dirty="0">
                <a:solidFill>
                  <a:schemeClr val="bg1"/>
                </a:solidFill>
                <a:latin typeface="Poppins" pitchFamily="2" charset="77"/>
                <a:ea typeface="Calibri" panose="020F0502020204030204" pitchFamily="34" charset="0"/>
                <a:cs typeface="Poppins" pitchFamily="2" charset="77"/>
              </a:rPr>
              <a:t>To clearly categorize projects according to generic milestones i.e. Township Establishment; Beneficiary Management; Transfers &amp; Close Out Stage.</a:t>
            </a:r>
          </a:p>
          <a:p>
            <a:pPr marL="342900" lvl="0" indent="-342900">
              <a:buFont typeface="Arial" panose="020B0604020202020204" pitchFamily="34" charset="0"/>
              <a:buChar char="•"/>
              <a:tabLst>
                <a:tab pos="228600" algn="l"/>
              </a:tabLst>
            </a:pPr>
            <a:endParaRPr lang="en-US" sz="23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US" sz="2300" dirty="0">
                <a:solidFill>
                  <a:schemeClr val="bg1"/>
                </a:solidFill>
                <a:effectLst/>
                <a:latin typeface="Poppins" pitchFamily="2" charset="77"/>
                <a:ea typeface="Calibri" panose="020F0502020204030204" pitchFamily="34" charset="0"/>
                <a:cs typeface="Poppins" pitchFamily="2" charset="77"/>
              </a:rPr>
              <a:t>To align human settlements projects with the HSS; </a:t>
            </a:r>
            <a:r>
              <a:rPr lang="en-US" sz="2300" dirty="0">
                <a:solidFill>
                  <a:schemeClr val="bg1"/>
                </a:solidFill>
                <a:latin typeface="Poppins" pitchFamily="2" charset="77"/>
                <a:ea typeface="Calibri" panose="020F0502020204030204" pitchFamily="34" charset="0"/>
                <a:cs typeface="Poppins" pitchFamily="2" charset="77"/>
              </a:rPr>
              <a:t>Annual Business Plan &amp; </a:t>
            </a:r>
            <a:r>
              <a:rPr lang="en-US" sz="2300" dirty="0">
                <a:solidFill>
                  <a:schemeClr val="bg1"/>
                </a:solidFill>
                <a:effectLst/>
                <a:latin typeface="Poppins" pitchFamily="2" charset="77"/>
                <a:ea typeface="Calibri" panose="020F0502020204030204" pitchFamily="34" charset="0"/>
                <a:cs typeface="Poppins" pitchFamily="2" charset="77"/>
              </a:rPr>
              <a:t>Medium Term Expenditure Framework (MTEF).</a:t>
            </a:r>
          </a:p>
          <a:p>
            <a:pPr marL="342900" lvl="0" indent="-342900">
              <a:buFont typeface="Arial" panose="020B0604020202020204" pitchFamily="34" charset="0"/>
              <a:buChar char="•"/>
              <a:tabLst>
                <a:tab pos="228600" algn="l"/>
              </a:tabLst>
            </a:pPr>
            <a:endParaRPr lang="en-US" sz="2300" dirty="0">
              <a:solidFill>
                <a:schemeClr val="bg1"/>
              </a:solidFill>
              <a:effectLst/>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US" sz="2300" dirty="0">
                <a:solidFill>
                  <a:schemeClr val="bg1"/>
                </a:solidFill>
                <a:latin typeface="Poppins" pitchFamily="2" charset="77"/>
                <a:ea typeface="Calibri" panose="020F0502020204030204" pitchFamily="34" charset="0"/>
                <a:cs typeface="Poppins" pitchFamily="2" charset="77"/>
              </a:rPr>
              <a:t>Present updates &amp; activities undertaken between the October up to the 6 December 2024.</a:t>
            </a:r>
            <a:endParaRPr lang="en-US" sz="2300" dirty="0">
              <a:solidFill>
                <a:schemeClr val="bg1"/>
              </a:solidFill>
              <a:effectLst/>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1.  Purpose Of This Report/ Aim of SIMP</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2459882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814828"/>
            <a:ext cx="12192001" cy="5882053"/>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443120" y="1277449"/>
            <a:ext cx="11388421" cy="50654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l" rtl="0" eaLnBrk="1" latinLnBrk="0" hangingPunct="1">
              <a:spcAft>
                <a:spcPts val="2300"/>
              </a:spcAft>
              <a:buFont typeface="Arial" panose="020B0604020202020204" pitchFamily="34" charset="0"/>
              <a:buChar char="•"/>
            </a:pPr>
            <a:r>
              <a:rPr lang="en-US" sz="2300" dirty="0">
                <a:solidFill>
                  <a:srgbClr val="FFFFFF"/>
                </a:solidFill>
                <a:effectLst/>
                <a:latin typeface="Poppins" panose="00000500000000000000" pitchFamily="2" charset="0"/>
              </a:rPr>
              <a:t>Registration and titling of properties remains a key government priority</a:t>
            </a:r>
          </a:p>
          <a:p>
            <a:pPr marL="347472" indent="-347472" algn="l" rtl="0" eaLnBrk="1" latinLnBrk="0" hangingPunct="1">
              <a:spcAft>
                <a:spcPts val="2300"/>
              </a:spcAft>
              <a:buFont typeface="Arial" panose="020B0604020202020204" pitchFamily="34" charset="0"/>
              <a:buChar char="•"/>
            </a:pPr>
            <a:r>
              <a:rPr lang="en-US" sz="2300" dirty="0">
                <a:solidFill>
                  <a:srgbClr val="FFFFFF"/>
                </a:solidFill>
                <a:latin typeface="Poppins" panose="00000500000000000000" pitchFamily="2" charset="0"/>
              </a:rPr>
              <a:t>However, </a:t>
            </a:r>
            <a:r>
              <a:rPr lang="en-US" sz="2300" dirty="0">
                <a:solidFill>
                  <a:srgbClr val="FFFFFF"/>
                </a:solidFill>
                <a:effectLst/>
                <a:latin typeface="Poppins" panose="00000500000000000000" pitchFamily="2" charset="0"/>
              </a:rPr>
              <a:t>all nine provinces in South Africa are struggling to meet their annual targets, which adversely affects the Medium Term Development Plan (MTDP). </a:t>
            </a:r>
          </a:p>
          <a:p>
            <a:pPr marL="347472" indent="-347472" algn="l" rtl="0" eaLnBrk="1" latinLnBrk="0" hangingPunct="1">
              <a:spcAft>
                <a:spcPts val="2300"/>
              </a:spcAft>
              <a:buFont typeface="Arial" panose="020B0604020202020204" pitchFamily="34" charset="0"/>
              <a:buChar char="•"/>
            </a:pPr>
            <a:r>
              <a:rPr lang="en-US" sz="2300" dirty="0">
                <a:solidFill>
                  <a:srgbClr val="FFFFFF"/>
                </a:solidFill>
                <a:effectLst/>
                <a:latin typeface="Poppins" panose="00000500000000000000" pitchFamily="2" charset="0"/>
              </a:rPr>
              <a:t>Many government housing projects have occupants but lack proper transfer due to issues like </a:t>
            </a:r>
            <a:r>
              <a:rPr lang="en-US" sz="2300" u="sng" dirty="0">
                <a:solidFill>
                  <a:srgbClr val="FFFFFF"/>
                </a:solidFill>
                <a:effectLst/>
                <a:latin typeface="Poppins" panose="00000500000000000000" pitchFamily="2" charset="0"/>
              </a:rPr>
              <a:t>Incomplete Township Establishment processes</a:t>
            </a:r>
            <a:r>
              <a:rPr lang="en-US" sz="2300" dirty="0">
                <a:solidFill>
                  <a:srgbClr val="FFFFFF"/>
                </a:solidFill>
                <a:effectLst/>
                <a:latin typeface="Poppins" panose="00000500000000000000" pitchFamily="2" charset="0"/>
              </a:rPr>
              <a:t> and </a:t>
            </a:r>
            <a:r>
              <a:rPr lang="en-US" sz="2300" u="sng" dirty="0">
                <a:solidFill>
                  <a:srgbClr val="FFFFFF"/>
                </a:solidFill>
                <a:effectLst/>
                <a:latin typeface="Poppins" panose="00000500000000000000" pitchFamily="2" charset="0"/>
              </a:rPr>
              <a:t>Beneficiary Management.</a:t>
            </a:r>
            <a:endParaRPr lang="en-US" sz="2300" dirty="0">
              <a:solidFill>
                <a:srgbClr val="FFFFFF"/>
              </a:solidFill>
              <a:effectLst/>
              <a:latin typeface="Poppins" panose="00000500000000000000" pitchFamily="2" charset="0"/>
            </a:endParaRPr>
          </a:p>
          <a:p>
            <a:pPr marL="347472" indent="-347472" algn="l" rtl="0" eaLnBrk="1" latinLnBrk="0" hangingPunct="1">
              <a:spcAft>
                <a:spcPts val="2300"/>
              </a:spcAft>
              <a:buFont typeface="Arial" panose="020B0604020202020204" pitchFamily="34" charset="0"/>
              <a:buChar char="•"/>
            </a:pPr>
            <a:r>
              <a:rPr lang="en-US" sz="2300" dirty="0">
                <a:solidFill>
                  <a:srgbClr val="FFFFFF"/>
                </a:solidFill>
                <a:effectLst/>
                <a:latin typeface="Poppins" panose="00000500000000000000" pitchFamily="2" charset="0"/>
              </a:rPr>
              <a:t>Challenges are compounded by an </a:t>
            </a:r>
            <a:r>
              <a:rPr lang="en-US" sz="2300" b="1" u="sng" dirty="0">
                <a:solidFill>
                  <a:srgbClr val="FFFFFF"/>
                </a:solidFill>
                <a:effectLst/>
                <a:latin typeface="Poppins" panose="00000500000000000000" pitchFamily="2" charset="0"/>
              </a:rPr>
              <a:t>outdated base data</a:t>
            </a:r>
            <a:r>
              <a:rPr lang="en-US" sz="2300" dirty="0">
                <a:solidFill>
                  <a:srgbClr val="FFFFFF"/>
                </a:solidFill>
                <a:effectLst/>
                <a:latin typeface="Poppins" panose="00000500000000000000" pitchFamily="2" charset="0"/>
              </a:rPr>
              <a:t> (Housing Subsidy System) and a </a:t>
            </a:r>
            <a:r>
              <a:rPr lang="en-US" sz="2300" b="1" u="sng" dirty="0">
                <a:solidFill>
                  <a:srgbClr val="FFFFFF"/>
                </a:solidFill>
                <a:effectLst/>
                <a:latin typeface="Poppins" panose="00000500000000000000" pitchFamily="2" charset="0"/>
              </a:rPr>
              <a:t>fragmented approach</a:t>
            </a:r>
            <a:r>
              <a:rPr lang="en-US" sz="2300" dirty="0">
                <a:solidFill>
                  <a:srgbClr val="FFFFFF"/>
                </a:solidFill>
                <a:effectLst/>
                <a:latin typeface="Poppins" panose="00000500000000000000" pitchFamily="2" charset="0"/>
              </a:rPr>
              <a:t> to titling. </a:t>
            </a:r>
          </a:p>
          <a:p>
            <a:pPr marL="347472" indent="-347472" algn="l" rtl="0" eaLnBrk="1" latinLnBrk="0" hangingPunct="1">
              <a:spcAft>
                <a:spcPts val="2300"/>
              </a:spcAft>
              <a:buFont typeface="Arial" panose="020B0604020202020204" pitchFamily="34" charset="0"/>
              <a:buChar char="•"/>
            </a:pPr>
            <a:r>
              <a:rPr lang="en-US" sz="2300" dirty="0">
                <a:solidFill>
                  <a:srgbClr val="FFFFFF"/>
                </a:solidFill>
                <a:effectLst/>
                <a:latin typeface="Poppins" panose="00000500000000000000" pitchFamily="2" charset="0"/>
              </a:rPr>
              <a:t>The Smart Integrated Master Plan (SIMP) is suggested to support the setting of realistic targets, to rebuild confidence </a:t>
            </a:r>
            <a:r>
              <a:rPr lang="en-US" sz="2300" dirty="0">
                <a:solidFill>
                  <a:srgbClr val="FFFFFF"/>
                </a:solidFill>
                <a:latin typeface="Poppins" panose="00000500000000000000" pitchFamily="2" charset="0"/>
              </a:rPr>
              <a:t>and integrity between units, </a:t>
            </a:r>
            <a:r>
              <a:rPr lang="en-US" sz="2300" dirty="0" err="1">
                <a:solidFill>
                  <a:srgbClr val="FFFFFF"/>
                </a:solidFill>
                <a:latin typeface="Poppins" panose="00000500000000000000" pitchFamily="2" charset="0"/>
              </a:rPr>
              <a:t>spherers</a:t>
            </a:r>
            <a:r>
              <a:rPr lang="en-US" sz="2300" dirty="0">
                <a:solidFill>
                  <a:srgbClr val="FFFFFF"/>
                </a:solidFill>
                <a:latin typeface="Poppins" panose="00000500000000000000" pitchFamily="2" charset="0"/>
              </a:rPr>
              <a:t> of government and </a:t>
            </a:r>
            <a:r>
              <a:rPr lang="en-US" sz="2300" dirty="0">
                <a:solidFill>
                  <a:srgbClr val="FFFFFF"/>
                </a:solidFill>
                <a:effectLst/>
                <a:latin typeface="Poppins" panose="00000500000000000000" pitchFamily="2" charset="0"/>
              </a:rPr>
              <a:t>affected communities (beneficiaries).</a:t>
            </a:r>
            <a:endParaRPr lang="en-GB" sz="1600"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161119"/>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2.  Problem Statement</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530408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191999"/>
            <a:ext cx="12192001" cy="5190693"/>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443120" y="1191999"/>
            <a:ext cx="11305757" cy="37907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2900" lvl="0" indent="-342900">
              <a:buFont typeface="Arial" panose="020B0604020202020204" pitchFamily="34" charset="0"/>
              <a:buChar char="•"/>
              <a:tabLst>
                <a:tab pos="228600" algn="l"/>
              </a:tabLst>
            </a:pPr>
            <a:endParaRPr lang="en-GB" sz="23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r>
              <a:rPr lang="en-GB" sz="2300" dirty="0">
                <a:solidFill>
                  <a:schemeClr val="bg1"/>
                </a:solidFill>
                <a:latin typeface="Poppins" pitchFamily="2" charset="77"/>
                <a:ea typeface="Calibri" panose="020F0502020204030204" pitchFamily="34" charset="0"/>
                <a:cs typeface="Poppins" pitchFamily="2" charset="77"/>
              </a:rPr>
              <a:t>Smart Integrated Master Plan (SIMP) is a </a:t>
            </a:r>
            <a:r>
              <a:rPr lang="en-GB" sz="2300" u="sng" dirty="0">
                <a:solidFill>
                  <a:schemeClr val="bg1"/>
                </a:solidFill>
                <a:latin typeface="Poppins" pitchFamily="2" charset="77"/>
                <a:ea typeface="Calibri" panose="020F0502020204030204" pitchFamily="34" charset="0"/>
                <a:cs typeface="Poppins" pitchFamily="2" charset="77"/>
              </a:rPr>
              <a:t>diagnostic, systematic, strategic and operational project tracking tool </a:t>
            </a:r>
            <a:r>
              <a:rPr lang="en-GB" sz="2300" dirty="0">
                <a:solidFill>
                  <a:schemeClr val="bg1"/>
                </a:solidFill>
                <a:latin typeface="Poppins" pitchFamily="2" charset="77"/>
                <a:ea typeface="Calibri" panose="020F0502020204030204" pitchFamily="34" charset="0"/>
                <a:cs typeface="Poppins" pitchFamily="2" charset="77"/>
              </a:rPr>
              <a:t>that seeks to standardize and align database to enable for setting up of realistic targets in achieving the desired outputs and outcomes. </a:t>
            </a:r>
          </a:p>
          <a:p>
            <a:pPr marL="342900" lvl="0" indent="-342900">
              <a:buFont typeface="Arial" panose="020B0604020202020204" pitchFamily="34" charset="0"/>
              <a:buChar char="•"/>
              <a:tabLst>
                <a:tab pos="228600" algn="l"/>
              </a:tabLst>
            </a:pPr>
            <a:endParaRPr lang="en-GB" sz="23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lvl="0">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marL="342900" lvl="0" indent="-342900">
              <a:buFont typeface="Arial" panose="020B0604020202020204" pitchFamily="34" charset="0"/>
              <a:buChar char="•"/>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a:p>
            <a:pPr lvl="0">
              <a:tabLst>
                <a:tab pos="228600" algn="l"/>
              </a:tabLst>
            </a:pPr>
            <a:endParaRPr lang="en-GB" sz="1600"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252940" y="166366"/>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3.  What is Smart Integrated Master Plan (SIMP)</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graphicFrame>
        <p:nvGraphicFramePr>
          <p:cNvPr id="3" name="Table 2">
            <a:extLst>
              <a:ext uri="{FF2B5EF4-FFF2-40B4-BE49-F238E27FC236}">
                <a16:creationId xmlns:a16="http://schemas.microsoft.com/office/drawing/2014/main" id="{A1AD6B01-F708-4042-BC2A-342E947CA323}"/>
              </a:ext>
            </a:extLst>
          </p:cNvPr>
          <p:cNvGraphicFramePr>
            <a:graphicFrameLocks noGrp="1"/>
          </p:cNvGraphicFramePr>
          <p:nvPr>
            <p:extLst>
              <p:ext uri="{D42A27DB-BD31-4B8C-83A1-F6EECF244321}">
                <p14:modId xmlns:p14="http://schemas.microsoft.com/office/powerpoint/2010/main" val="2052936564"/>
              </p:ext>
            </p:extLst>
          </p:nvPr>
        </p:nvGraphicFramePr>
        <p:xfrm>
          <a:off x="709318" y="3212327"/>
          <a:ext cx="10773360" cy="2926080"/>
        </p:xfrm>
        <a:graphic>
          <a:graphicData uri="http://schemas.openxmlformats.org/drawingml/2006/table">
            <a:tbl>
              <a:tblPr firstRow="1" bandRow="1">
                <a:tableStyleId>{5C22544A-7EE6-4342-B048-85BDC9FD1C3A}</a:tableStyleId>
              </a:tblPr>
              <a:tblGrid>
                <a:gridCol w="5386680">
                  <a:extLst>
                    <a:ext uri="{9D8B030D-6E8A-4147-A177-3AD203B41FA5}">
                      <a16:colId xmlns:a16="http://schemas.microsoft.com/office/drawing/2014/main" val="1128463523"/>
                    </a:ext>
                  </a:extLst>
                </a:gridCol>
                <a:gridCol w="5386680">
                  <a:extLst>
                    <a:ext uri="{9D8B030D-6E8A-4147-A177-3AD203B41FA5}">
                      <a16:colId xmlns:a16="http://schemas.microsoft.com/office/drawing/2014/main" val="3480100874"/>
                    </a:ext>
                  </a:extLst>
                </a:gridCol>
              </a:tblGrid>
              <a:tr h="317837">
                <a:tc>
                  <a:txBody>
                    <a:bodyPr/>
                    <a:lstStyle/>
                    <a:p>
                      <a:r>
                        <a:rPr lang="en-ZA" dirty="0">
                          <a:latin typeface="Poppins" panose="00000500000000000000" pitchFamily="2" charset="0"/>
                          <a:cs typeface="Poppins" panose="00000500000000000000" pitchFamily="2" charset="0"/>
                        </a:rPr>
                        <a:t>Diagnostic &amp; Systematic</a:t>
                      </a:r>
                    </a:p>
                  </a:txBody>
                  <a:tcPr/>
                </a:tc>
                <a:tc>
                  <a:txBody>
                    <a:bodyPr/>
                    <a:lstStyle/>
                    <a:p>
                      <a:r>
                        <a:rPr lang="en-ZA" dirty="0">
                          <a:latin typeface="Poppins" panose="00000500000000000000" pitchFamily="2" charset="0"/>
                          <a:cs typeface="Poppins" panose="00000500000000000000" pitchFamily="2" charset="0"/>
                        </a:rPr>
                        <a:t>Strategic &amp; Operational</a:t>
                      </a:r>
                    </a:p>
                  </a:txBody>
                  <a:tcPr/>
                </a:tc>
                <a:extLst>
                  <a:ext uri="{0D108BD9-81ED-4DB2-BD59-A6C34878D82A}">
                    <a16:rowId xmlns:a16="http://schemas.microsoft.com/office/drawing/2014/main" val="2509155157"/>
                  </a:ext>
                </a:extLst>
              </a:tr>
              <a:tr h="370840">
                <a:tc>
                  <a:txBody>
                    <a:bodyPr/>
                    <a:lstStyle/>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Re – introduces systematic approach to Township Establishment Processes.</a:t>
                      </a:r>
                    </a:p>
                    <a:p>
                      <a:pPr marL="285750" indent="-285750">
                        <a:buFont typeface="Arial" panose="020B0604020202020204" pitchFamily="34" charset="0"/>
                        <a:buChar char="•"/>
                      </a:pPr>
                      <a:endParaRPr lang="en-ZA"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Proposes Generic Milestones i.e. Township Establishment (TE), Beneficiary Management (BM), Transfer &amp; Close Out</a:t>
                      </a:r>
                    </a:p>
                    <a:p>
                      <a:pPr marL="285750" indent="-285750">
                        <a:buFont typeface="Arial" panose="020B0604020202020204" pitchFamily="34" charset="0"/>
                        <a:buChar char="•"/>
                      </a:pPr>
                      <a:endParaRPr lang="en-ZA"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In the near future to include prefeasibility one of the sub milestones under TE.</a:t>
                      </a:r>
                    </a:p>
                  </a:txBody>
                  <a:tcPr/>
                </a:tc>
                <a:tc>
                  <a:txBody>
                    <a:bodyPr/>
                    <a:lstStyle/>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Categorizes &amp; Quantifies Projects i.e. Generic Milestones &amp; Sub Milestones. </a:t>
                      </a:r>
                    </a:p>
                    <a:p>
                      <a:pPr marL="285750" indent="-285750">
                        <a:buFont typeface="Arial" panose="020B0604020202020204" pitchFamily="34" charset="0"/>
                        <a:buChar char="•"/>
                      </a:pPr>
                      <a:endParaRPr lang="en-ZA"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Integrates Annual Targets, Medium Term Expenditure Framework (3yr), Medium Term Strategic Plan (5yr) &amp; DORA outputs.</a:t>
                      </a:r>
                    </a:p>
                    <a:p>
                      <a:pPr marL="285750" indent="-285750">
                        <a:buFont typeface="Arial" panose="020B0604020202020204" pitchFamily="34" charset="0"/>
                        <a:buChar char="•"/>
                      </a:pPr>
                      <a:endParaRPr lang="en-ZA"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ZA" dirty="0">
                          <a:latin typeface="Poppins" panose="00000500000000000000" pitchFamily="2" charset="0"/>
                          <a:cs typeface="Poppins" panose="00000500000000000000" pitchFamily="2" charset="0"/>
                        </a:rPr>
                        <a:t>Re- emphasise Spatial Referencing of Human Settlements Projects (GIS) </a:t>
                      </a:r>
                    </a:p>
                  </a:txBody>
                  <a:tcPr/>
                </a:tc>
                <a:extLst>
                  <a:ext uri="{0D108BD9-81ED-4DB2-BD59-A6C34878D82A}">
                    <a16:rowId xmlns:a16="http://schemas.microsoft.com/office/drawing/2014/main" val="2231175691"/>
                  </a:ext>
                </a:extLst>
              </a:tr>
            </a:tbl>
          </a:graphicData>
        </a:graphic>
      </p:graphicFrame>
    </p:spTree>
    <p:extLst>
      <p:ext uri="{BB962C8B-B14F-4D97-AF65-F5344CB8AC3E}">
        <p14:creationId xmlns:p14="http://schemas.microsoft.com/office/powerpoint/2010/main" val="2457858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066800"/>
            <a:ext cx="12192001" cy="5205138"/>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291732" y="1598738"/>
            <a:ext cx="11608534" cy="4652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2900" lvl="0" indent="-342900" algn="just">
              <a:buFont typeface="Arial" panose="020B0604020202020204" pitchFamily="34" charset="0"/>
              <a:buChar char="•"/>
              <a:tabLst>
                <a:tab pos="228600" algn="l"/>
              </a:tabLst>
            </a:pPr>
            <a:r>
              <a:rPr lang="en-US" sz="2400" dirty="0">
                <a:solidFill>
                  <a:schemeClr val="bg1"/>
                </a:solidFill>
                <a:effectLst/>
                <a:latin typeface="Poppins" pitchFamily="2" charset="77"/>
                <a:ea typeface="Calibri" panose="020F0502020204030204" pitchFamily="34" charset="0"/>
                <a:cs typeface="Poppins" pitchFamily="2" charset="77"/>
              </a:rPr>
              <a:t>The SIMP is a tool developed out of experiences </a:t>
            </a:r>
            <a:r>
              <a:rPr lang="en-US" sz="2400" dirty="0">
                <a:solidFill>
                  <a:schemeClr val="bg1"/>
                </a:solidFill>
                <a:latin typeface="Poppins" pitchFamily="2" charset="77"/>
                <a:ea typeface="Calibri" panose="020F0502020204030204" pitchFamily="34" charset="0"/>
                <a:cs typeface="Poppins" pitchFamily="2" charset="77"/>
              </a:rPr>
              <a:t>emanating from failures to achieve annual &amp; MTDP targets.</a:t>
            </a:r>
          </a:p>
          <a:p>
            <a:pPr marL="342900" lvl="0" indent="-342900" algn="just">
              <a:buFont typeface="Arial" panose="020B0604020202020204" pitchFamily="34" charset="0"/>
              <a:buChar char="•"/>
              <a:tabLst>
                <a:tab pos="228600" algn="l"/>
              </a:tabLst>
            </a:pPr>
            <a:endParaRPr lang="en-US" sz="2400" dirty="0">
              <a:solidFill>
                <a:schemeClr val="bg1"/>
              </a:solidFill>
              <a:latin typeface="Poppins" pitchFamily="2" charset="77"/>
              <a:ea typeface="Calibri" panose="020F0502020204030204" pitchFamily="34" charset="0"/>
              <a:cs typeface="Poppins" pitchFamily="2" charset="77"/>
            </a:endParaRPr>
          </a:p>
          <a:p>
            <a:pPr marL="342900" lvl="0" indent="-342900" algn="just">
              <a:buFont typeface="Arial" panose="020B0604020202020204" pitchFamily="34" charset="0"/>
              <a:buChar char="•"/>
              <a:tabLst>
                <a:tab pos="228600" algn="l"/>
              </a:tabLst>
            </a:pPr>
            <a:r>
              <a:rPr lang="en-US" sz="2400" dirty="0">
                <a:solidFill>
                  <a:schemeClr val="bg1"/>
                </a:solidFill>
                <a:effectLst/>
                <a:latin typeface="Poppins" pitchFamily="2" charset="77"/>
                <a:ea typeface="Calibri" panose="020F0502020204030204" pitchFamily="34" charset="0"/>
                <a:cs typeface="Poppins" pitchFamily="2" charset="77"/>
              </a:rPr>
              <a:t>The tool was </a:t>
            </a:r>
            <a:r>
              <a:rPr lang="en-US" sz="2400" dirty="0">
                <a:solidFill>
                  <a:schemeClr val="bg1"/>
                </a:solidFill>
                <a:latin typeface="Poppins" pitchFamily="2" charset="77"/>
                <a:ea typeface="Calibri" panose="020F0502020204030204" pitchFamily="34" charset="0"/>
                <a:cs typeface="Poppins" pitchFamily="2" charset="77"/>
              </a:rPr>
              <a:t>initiated in KZN with an intention to improve project management; reporting; accountability; monitoring and evaluation</a:t>
            </a:r>
          </a:p>
          <a:p>
            <a:pPr marL="342900" lvl="0" indent="-342900" algn="just">
              <a:buFont typeface="Arial" panose="020B0604020202020204" pitchFamily="34" charset="0"/>
              <a:buChar char="•"/>
              <a:tabLst>
                <a:tab pos="228600" algn="l"/>
              </a:tabLst>
            </a:pPr>
            <a:endParaRPr lang="en-US" sz="2400" dirty="0">
              <a:solidFill>
                <a:schemeClr val="bg1"/>
              </a:solidFill>
              <a:latin typeface="Poppins" pitchFamily="2" charset="77"/>
              <a:ea typeface="Calibri" panose="020F0502020204030204" pitchFamily="34" charset="0"/>
              <a:cs typeface="Poppins" pitchFamily="2" charset="77"/>
            </a:endParaRPr>
          </a:p>
          <a:p>
            <a:pPr marL="342900" lvl="0" indent="-342900" algn="just">
              <a:buFont typeface="Arial" panose="020B0604020202020204" pitchFamily="34" charset="0"/>
              <a:buChar char="•"/>
              <a:tabLst>
                <a:tab pos="228600" algn="l"/>
              </a:tabLst>
            </a:pPr>
            <a:r>
              <a:rPr lang="en-US" sz="2400" dirty="0">
                <a:solidFill>
                  <a:schemeClr val="bg1"/>
                </a:solidFill>
                <a:latin typeface="Poppins" pitchFamily="2" charset="77"/>
                <a:ea typeface="Calibri" panose="020F0502020204030204" pitchFamily="34" charset="0"/>
                <a:cs typeface="Poppins" pitchFamily="2" charset="77"/>
              </a:rPr>
              <a:t>SIMP is a tool developed with Provinces and showcased / presented to NDHS / Presidency to address constant MTDP target failure</a:t>
            </a:r>
          </a:p>
          <a:p>
            <a:pPr marL="342900" lvl="0" indent="-342900" algn="just">
              <a:buFont typeface="Arial" panose="020B0604020202020204" pitchFamily="34" charset="0"/>
              <a:buChar char="•"/>
              <a:tabLst>
                <a:tab pos="228600" algn="l"/>
              </a:tabLst>
            </a:pPr>
            <a:endParaRPr lang="en-US" sz="2400" dirty="0">
              <a:solidFill>
                <a:schemeClr val="bg1"/>
              </a:solidFill>
              <a:latin typeface="Poppins" pitchFamily="2" charset="77"/>
              <a:ea typeface="Calibri" panose="020F0502020204030204" pitchFamily="34" charset="0"/>
              <a:cs typeface="Poppins" pitchFamily="2" charset="77"/>
            </a:endParaRPr>
          </a:p>
          <a:p>
            <a:pPr marL="342900" lvl="0" indent="-342900" algn="just">
              <a:buFont typeface="Arial" panose="020B0604020202020204" pitchFamily="34" charset="0"/>
              <a:buChar char="•"/>
              <a:tabLst>
                <a:tab pos="228600" algn="l"/>
              </a:tabLst>
            </a:pPr>
            <a:r>
              <a:rPr lang="en-US" sz="2400" dirty="0">
                <a:solidFill>
                  <a:schemeClr val="bg1"/>
                </a:solidFill>
                <a:latin typeface="Poppins" pitchFamily="2" charset="77"/>
                <a:ea typeface="Calibri" panose="020F0502020204030204" pitchFamily="34" charset="0"/>
                <a:cs typeface="Poppins" pitchFamily="2" charset="77"/>
              </a:rPr>
              <a:t>To date the tool is being piloted in BCMM &amp; NMB (Eastern Cape) &amp; is funded by the World Bank Group (WBG)</a:t>
            </a:r>
            <a:endParaRPr lang="en-US" sz="2400" dirty="0">
              <a:solidFill>
                <a:schemeClr val="bg1"/>
              </a:solidFill>
              <a:effectLst/>
              <a:latin typeface="Poppins" pitchFamily="2" charset="77"/>
              <a:ea typeface="Calibri" panose="020F0502020204030204" pitchFamily="34" charset="0"/>
              <a:cs typeface="Poppins" pitchFamily="2" charset="77"/>
            </a:endParaRPr>
          </a:p>
          <a:p>
            <a:pPr lvl="0" algn="just">
              <a:tabLst>
                <a:tab pos="228600" algn="l"/>
              </a:tabLst>
            </a:pPr>
            <a:endParaRPr lang="en-GB" sz="2400" dirty="0">
              <a:solidFill>
                <a:schemeClr val="bg1"/>
              </a:solidFill>
              <a:effectLst/>
              <a:latin typeface="Poppins" pitchFamily="2" charset="77"/>
              <a:ea typeface="Calibri" panose="020F0502020204030204" pitchFamily="34" charset="0"/>
              <a:cs typeface="Poppins" pitchFamily="2" charset="77"/>
            </a:endParaRPr>
          </a:p>
          <a:p>
            <a:pPr marL="342900" lvl="0" indent="-342900" algn="just">
              <a:buFont typeface="Arial" panose="020B0604020202020204" pitchFamily="34" charset="0"/>
              <a:buChar char="•"/>
              <a:tabLst>
                <a:tab pos="228600" algn="l"/>
              </a:tabLst>
            </a:pPr>
            <a:endParaRPr lang="en-GB" sz="1100" dirty="0">
              <a:solidFill>
                <a:schemeClr val="bg1"/>
              </a:solidFill>
              <a:effectLst/>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168388"/>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4.  Background </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6904370" y="117103"/>
            <a:ext cx="5138057" cy="717866"/>
          </a:xfrm>
          <a:prstGeom prst="rect">
            <a:avLst/>
          </a:prstGeom>
        </p:spPr>
      </p:pic>
    </p:spTree>
    <p:extLst>
      <p:ext uri="{BB962C8B-B14F-4D97-AF65-F5344CB8AC3E}">
        <p14:creationId xmlns:p14="http://schemas.microsoft.com/office/powerpoint/2010/main" val="3024058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0" y="913357"/>
            <a:ext cx="12192001" cy="5469336"/>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a:solidFill>
                <a:srgbClr val="FFFFFF">
                  <a:lumMod val="85000"/>
                </a:srgbClr>
              </a:solidFill>
              <a:latin typeface="Poppins" pitchFamily="2" charset="77"/>
              <a:cs typeface="Poppins" pitchFamily="2" charset="77"/>
              <a:sym typeface="Helvetica Light"/>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5.  SIMP Objectives (ISDA)</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graphicFrame>
        <p:nvGraphicFramePr>
          <p:cNvPr id="6" name="Diagram 5">
            <a:extLst>
              <a:ext uri="{FF2B5EF4-FFF2-40B4-BE49-F238E27FC236}">
                <a16:creationId xmlns:a16="http://schemas.microsoft.com/office/drawing/2014/main" id="{58C5CCA9-ACB2-253C-4657-9B5029525010}"/>
              </a:ext>
            </a:extLst>
          </p:cNvPr>
          <p:cNvGraphicFramePr/>
          <p:nvPr>
            <p:extLst>
              <p:ext uri="{D42A27DB-BD31-4B8C-83A1-F6EECF244321}">
                <p14:modId xmlns:p14="http://schemas.microsoft.com/office/powerpoint/2010/main" val="3610649928"/>
              </p:ext>
            </p:extLst>
          </p:nvPr>
        </p:nvGraphicFramePr>
        <p:xfrm>
          <a:off x="-850480" y="723462"/>
          <a:ext cx="13572568" cy="580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BD999DB8-E8B5-FD00-927E-E3D7A2708646}"/>
              </a:ext>
            </a:extLst>
          </p:cNvPr>
          <p:cNvSpPr txBox="1">
            <a:spLocks/>
          </p:cNvSpPr>
          <p:nvPr/>
        </p:nvSpPr>
        <p:spPr>
          <a:xfrm>
            <a:off x="311787" y="1277733"/>
            <a:ext cx="4897522" cy="4772085"/>
          </a:xfrm>
          <a:prstGeom prst="rect">
            <a:avLst/>
          </a:prstGeom>
        </p:spPr>
        <p:txBody>
          <a:bodyPr>
            <a:normAutofit/>
          </a:bodyPr>
          <a:lstStyle>
            <a:lvl1pPr marL="0" indent="0" algn="l" defTabSz="91417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latin typeface="Poppins" panose="00000500000000000000" pitchFamily="2" charset="0"/>
              <a:cs typeface="Poppins" panose="00000500000000000000" pitchFamily="2" charset="0"/>
            </a:endParaRPr>
          </a:p>
          <a:p>
            <a:endParaRPr lang="en-US" sz="24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16895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0" y="913357"/>
            <a:ext cx="12192001" cy="5469336"/>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13642"/>
            <a:ext cx="7976660" cy="923330"/>
          </a:xfrm>
          <a:prstGeom prst="rect">
            <a:avLst/>
          </a:prstGeom>
          <a:noFill/>
        </p:spPr>
        <p:txBody>
          <a:bodyPr wrap="square">
            <a:spAutoFit/>
          </a:bodyPr>
          <a:lstStyle/>
          <a:p>
            <a:pPr defTabSz="412750" hangingPunct="0">
              <a:defRPr/>
            </a:pPr>
            <a:r>
              <a:rPr lang="en-US" sz="2700" b="1" kern="0" dirty="0">
                <a:solidFill>
                  <a:srgbClr val="1C3E52"/>
                </a:solidFill>
                <a:latin typeface="Poppins" pitchFamily="2" charset="77"/>
                <a:cs typeface="Poppins" pitchFamily="2" charset="77"/>
                <a:sym typeface="Helvetica Light"/>
              </a:rPr>
              <a:t>6.  For Eastern Cape Base Data Extracts From…</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graphicFrame>
        <p:nvGraphicFramePr>
          <p:cNvPr id="3" name="Diagram 2">
            <a:extLst>
              <a:ext uri="{FF2B5EF4-FFF2-40B4-BE49-F238E27FC236}">
                <a16:creationId xmlns:a16="http://schemas.microsoft.com/office/drawing/2014/main" id="{5BEB4037-74C4-4F0D-EF51-99F60FBCB0F9}"/>
              </a:ext>
            </a:extLst>
          </p:cNvPr>
          <p:cNvGraphicFramePr/>
          <p:nvPr>
            <p:extLst>
              <p:ext uri="{D42A27DB-BD31-4B8C-83A1-F6EECF244321}">
                <p14:modId xmlns:p14="http://schemas.microsoft.com/office/powerpoint/2010/main" val="3957477747"/>
              </p:ext>
            </p:extLst>
          </p:nvPr>
        </p:nvGraphicFramePr>
        <p:xfrm>
          <a:off x="1531922" y="1247368"/>
          <a:ext cx="9404664"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087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230327"/>
            <a:ext cx="12192001" cy="5409012"/>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149573" y="1293084"/>
            <a:ext cx="11892854" cy="5283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l" rtl="0" eaLnBrk="1" latinLnBrk="0" hangingPunct="1">
              <a:buFont typeface="Arial" panose="020B0604020202020204" pitchFamily="34" charset="0"/>
              <a:buChar char="•"/>
            </a:pPr>
            <a:r>
              <a:rPr lang="en-US" sz="2000" u="sng" dirty="0">
                <a:solidFill>
                  <a:srgbClr val="FFFFFF"/>
                </a:solidFill>
                <a:effectLst/>
                <a:latin typeface="Poppins" panose="00000500000000000000" pitchFamily="2" charset="0"/>
              </a:rPr>
              <a:t>Business Plan (BP):</a:t>
            </a:r>
            <a:r>
              <a:rPr lang="en-US" sz="2000" dirty="0">
                <a:solidFill>
                  <a:srgbClr val="FFFFFF"/>
                </a:solidFill>
                <a:effectLst/>
                <a:latin typeface="Poppins" panose="00000500000000000000" pitchFamily="2" charset="0"/>
              </a:rPr>
              <a:t> The plan lacks details on township establishment processes, leading to unmet targets. Some projects are included merely for compliance, requiring a more logical and realistic approach. Generic milestones should be added to the BP.</a:t>
            </a:r>
          </a:p>
          <a:p>
            <a:pPr marL="347472" indent="-347472" algn="l"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000" u="sng" dirty="0">
                <a:solidFill>
                  <a:srgbClr val="FFFFFF"/>
                </a:solidFill>
                <a:effectLst/>
                <a:latin typeface="Poppins" panose="00000500000000000000" pitchFamily="2" charset="0"/>
              </a:rPr>
              <a:t>Project Readiness Matrix (</a:t>
            </a:r>
            <a:r>
              <a:rPr lang="en-US" sz="2000" u="sng" dirty="0" err="1">
                <a:solidFill>
                  <a:srgbClr val="FFFFFF"/>
                </a:solidFill>
                <a:effectLst/>
                <a:latin typeface="Poppins" panose="00000500000000000000" pitchFamily="2" charset="0"/>
              </a:rPr>
              <a:t>PRM</a:t>
            </a:r>
            <a:r>
              <a:rPr lang="en-US" sz="2000" u="sng" dirty="0">
                <a:solidFill>
                  <a:srgbClr val="FFFFFF"/>
                </a:solidFill>
                <a:effectLst/>
                <a:latin typeface="Poppins" panose="00000500000000000000" pitchFamily="2" charset="0"/>
              </a:rPr>
              <a:t>):</a:t>
            </a:r>
            <a:r>
              <a:rPr lang="en-US" sz="2000" dirty="0">
                <a:solidFill>
                  <a:srgbClr val="FFFFFF"/>
                </a:solidFill>
                <a:effectLst/>
                <a:latin typeface="Poppins" panose="00000500000000000000" pitchFamily="2" charset="0"/>
              </a:rPr>
              <a:t> While it includes some township establishment milestones, it omits essential details like Parent Property Description and statuses for Water Use License, Conditions of Establishment, Internal Reticulation, Services Compliance Certificate, and Opening of Township Register.</a:t>
            </a:r>
          </a:p>
          <a:p>
            <a:pPr marL="347472" indent="-347472" algn="l"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000" u="sng" dirty="0">
                <a:solidFill>
                  <a:srgbClr val="FFFFFF"/>
                </a:solidFill>
                <a:effectLst/>
                <a:latin typeface="Poppins" panose="00000500000000000000" pitchFamily="2" charset="0"/>
              </a:rPr>
              <a:t>Housing Subsidy Scheme (HSS):</a:t>
            </a:r>
            <a:r>
              <a:rPr lang="en-US" sz="2000" dirty="0">
                <a:solidFill>
                  <a:srgbClr val="FFFFFF"/>
                </a:solidFill>
                <a:effectLst/>
                <a:latin typeface="Poppins" panose="00000500000000000000" pitchFamily="2" charset="0"/>
              </a:rPr>
              <a:t> This scheme misses basic project information and has outdated registration data, resulting in poor titling performance and unrealistic targets. Generic milestones need to be incorporated into the HSS.</a:t>
            </a:r>
          </a:p>
          <a:p>
            <a:pPr marL="347472" indent="-347472" algn="l" rtl="0" eaLnBrk="1" latinLnBrk="0" hangingPunct="1">
              <a:buFont typeface="Arial" panose="020B0604020202020204" pitchFamily="34" charset="0"/>
              <a:buChar char="•"/>
            </a:pPr>
            <a:endParaRPr lang="en-US" sz="20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000" b="1" u="sng" dirty="0">
                <a:solidFill>
                  <a:srgbClr val="FFFFFF"/>
                </a:solidFill>
                <a:effectLst/>
                <a:latin typeface="Poppins" panose="00000500000000000000" pitchFamily="2" charset="0"/>
              </a:rPr>
              <a:t>SIMP: </a:t>
            </a:r>
            <a:r>
              <a:rPr lang="en-US" sz="2000" dirty="0">
                <a:solidFill>
                  <a:srgbClr val="FFFFFF"/>
                </a:solidFill>
                <a:effectLst/>
                <a:latin typeface="Poppins" panose="00000500000000000000" pitchFamily="2" charset="0"/>
              </a:rPr>
              <a:t>This integrates the mentioned datasets and consists of six components: Project Location Information, Project Basic Information, Project Contractual Obligations, Project Progress Section, Township Establishment Activities, Beneficiary Management, and Transfers. It proposes the inclusion of generic milestones in the HSS for better monitoring.</a:t>
            </a:r>
            <a:endParaRPr lang="en-GB" sz="2000"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54563" y="174929"/>
            <a:ext cx="7552901" cy="923330"/>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7.  How does SIMP differ with other datasets /plans &amp; systems</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909491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pacity"/>
          <p:cNvSpPr/>
          <p:nvPr/>
        </p:nvSpPr>
        <p:spPr>
          <a:xfrm>
            <a:off x="-1" y="1004723"/>
            <a:ext cx="12192001" cy="5546280"/>
          </a:xfrm>
          <a:prstGeom prst="rect">
            <a:avLst/>
          </a:prstGeom>
          <a:solidFill>
            <a:schemeClr val="accent1">
              <a:lumMod val="50000"/>
              <a:alpha val="90000"/>
            </a:schemeClr>
          </a:solidFill>
          <a:ln w="12700">
            <a:miter lim="400000"/>
          </a:ln>
        </p:spPr>
        <p:txBody>
          <a:bodyPr lIns="0" tIns="0" rIns="0" bIns="0" anchor="ctr"/>
          <a:lstStyle/>
          <a:p>
            <a:pPr defTabSz="311150" hangingPunct="0">
              <a:lnSpc>
                <a:spcPct val="90000"/>
              </a:lnSpc>
              <a:spcBef>
                <a:spcPct val="0"/>
              </a:spcBef>
              <a:spcAft>
                <a:spcPct val="35000"/>
              </a:spcAft>
              <a:defRPr/>
            </a:pPr>
            <a:endParaRPr lang="en-US" sz="1400">
              <a:solidFill>
                <a:srgbClr val="FFFFFF">
                  <a:lumMod val="85000"/>
                </a:srgbClr>
              </a:solidFill>
              <a:latin typeface="Poppins" pitchFamily="2" charset="77"/>
              <a:cs typeface="Poppins" pitchFamily="2" charset="77"/>
              <a:sym typeface="Helvetica Light"/>
            </a:endParaRPr>
          </a:p>
        </p:txBody>
      </p:sp>
      <p:sp>
        <p:nvSpPr>
          <p:cNvPr id="2" name="TextBox 1"/>
          <p:cNvSpPr txBox="1"/>
          <p:nvPr/>
        </p:nvSpPr>
        <p:spPr>
          <a:xfrm>
            <a:off x="396063" y="1536223"/>
            <a:ext cx="11538845" cy="44832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7472" indent="-347472" algn="l" rtl="0" eaLnBrk="1" latinLnBrk="0" hangingPunct="1">
              <a:buNone/>
            </a:pPr>
            <a:r>
              <a:rPr lang="en-US" sz="2400" b="1" dirty="0">
                <a:solidFill>
                  <a:srgbClr val="FFFFFF"/>
                </a:solidFill>
                <a:effectLst/>
                <a:latin typeface="Poppins" panose="00000500000000000000" pitchFamily="2" charset="0"/>
              </a:rPr>
              <a:t>Fragmentation:</a:t>
            </a:r>
            <a:endParaRPr lang="en-US" sz="24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400" dirty="0">
                <a:solidFill>
                  <a:srgbClr val="FFFFFF"/>
                </a:solidFill>
                <a:effectLst/>
                <a:latin typeface="Poppins" panose="00000500000000000000" pitchFamily="2" charset="0"/>
              </a:rPr>
              <a:t>There is a lack of consistency in </a:t>
            </a:r>
            <a:r>
              <a:rPr lang="en-US" sz="2400" u="sng" dirty="0">
                <a:solidFill>
                  <a:srgbClr val="FFFFFF"/>
                </a:solidFill>
                <a:effectLst/>
                <a:latin typeface="Poppins" panose="00000500000000000000" pitchFamily="2" charset="0"/>
              </a:rPr>
              <a:t>titling across provinces, with no standard methods </a:t>
            </a:r>
            <a:r>
              <a:rPr lang="en-US" sz="2400" dirty="0">
                <a:solidFill>
                  <a:srgbClr val="FFFFFF"/>
                </a:solidFill>
                <a:effectLst/>
                <a:latin typeface="Poppins" panose="00000500000000000000" pitchFamily="2" charset="0"/>
              </a:rPr>
              <a:t>for conveyancing or social facilitation fees.</a:t>
            </a:r>
          </a:p>
          <a:p>
            <a:pPr marL="347472" indent="-347472" algn="l" rtl="0" eaLnBrk="1" latinLnBrk="0" hangingPunct="1">
              <a:buFont typeface="Arial" panose="020B0604020202020204" pitchFamily="34" charset="0"/>
              <a:buChar char="•"/>
            </a:pPr>
            <a:endParaRPr lang="en-US" sz="2400" dirty="0">
              <a:solidFill>
                <a:srgbClr val="FFFFFF"/>
              </a:solidFill>
              <a:effectLst/>
              <a:latin typeface="Poppins" panose="00000500000000000000" pitchFamily="2" charset="0"/>
            </a:endParaRPr>
          </a:p>
          <a:p>
            <a:pPr marL="347472" indent="-347472" algn="l" rtl="0" eaLnBrk="1" latinLnBrk="0" hangingPunct="1">
              <a:buNone/>
            </a:pPr>
            <a:r>
              <a:rPr lang="en-US" sz="2400" b="1" dirty="0">
                <a:solidFill>
                  <a:srgbClr val="FFFFFF"/>
                </a:solidFill>
                <a:effectLst/>
                <a:latin typeface="Poppins" panose="00000500000000000000" pitchFamily="2" charset="0"/>
              </a:rPr>
              <a:t>Alignment:</a:t>
            </a:r>
            <a:endParaRPr lang="en-US" sz="24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400" dirty="0">
                <a:solidFill>
                  <a:srgbClr val="FFFFFF"/>
                </a:solidFill>
                <a:effectLst/>
                <a:latin typeface="Poppins" panose="00000500000000000000" pitchFamily="2" charset="0"/>
              </a:rPr>
              <a:t>Reports from provincial and local authorities on human settlements projects </a:t>
            </a:r>
            <a:r>
              <a:rPr lang="en-US" sz="2400" u="sng" dirty="0">
                <a:solidFill>
                  <a:srgbClr val="FFFFFF"/>
                </a:solidFill>
                <a:effectLst/>
                <a:latin typeface="Poppins" panose="00000500000000000000" pitchFamily="2" charset="0"/>
              </a:rPr>
              <a:t>do not align with HSS</a:t>
            </a:r>
            <a:r>
              <a:rPr lang="en-US" sz="2400" dirty="0">
                <a:solidFill>
                  <a:srgbClr val="FFFFFF"/>
                </a:solidFill>
                <a:effectLst/>
                <a:latin typeface="Poppins" panose="00000500000000000000" pitchFamily="2" charset="0"/>
              </a:rPr>
              <a:t>, lacking coherence in project names, numbers, financial implications, and contractual obligations, and they omit details on township establishment activities.</a:t>
            </a:r>
          </a:p>
          <a:p>
            <a:pPr marL="347472" indent="-347472" algn="l" rtl="0" eaLnBrk="1" latinLnBrk="0" hangingPunct="1">
              <a:buFont typeface="Arial" panose="020B0604020202020204" pitchFamily="34" charset="0"/>
              <a:buChar char="•"/>
            </a:pPr>
            <a:endParaRPr lang="en-US" sz="2400" dirty="0">
              <a:solidFill>
                <a:srgbClr val="FFFFFF"/>
              </a:solidFill>
              <a:effectLst/>
              <a:latin typeface="Poppins" panose="00000500000000000000" pitchFamily="2" charset="0"/>
            </a:endParaRPr>
          </a:p>
          <a:p>
            <a:pPr marL="347472" indent="-347472" algn="l" rtl="0" eaLnBrk="1" latinLnBrk="0" hangingPunct="1">
              <a:buNone/>
            </a:pPr>
            <a:r>
              <a:rPr lang="en-US" sz="2400" b="1" dirty="0">
                <a:solidFill>
                  <a:srgbClr val="FFFFFF"/>
                </a:solidFill>
                <a:effectLst/>
                <a:latin typeface="Poppins" panose="00000500000000000000" pitchFamily="2" charset="0"/>
              </a:rPr>
              <a:t>Exclusion of Certain Projects:</a:t>
            </a:r>
            <a:endParaRPr lang="en-US" sz="2400" dirty="0">
              <a:solidFill>
                <a:srgbClr val="FFFFFF"/>
              </a:solidFill>
              <a:effectLst/>
              <a:latin typeface="Poppins" panose="00000500000000000000" pitchFamily="2" charset="0"/>
            </a:endParaRPr>
          </a:p>
          <a:p>
            <a:pPr marL="347472" indent="-347472" algn="l" rtl="0" eaLnBrk="1" latinLnBrk="0" hangingPunct="1">
              <a:buFont typeface="Arial" panose="020B0604020202020204" pitchFamily="34" charset="0"/>
              <a:buChar char="•"/>
            </a:pPr>
            <a:r>
              <a:rPr lang="en-US" sz="2400" dirty="0">
                <a:solidFill>
                  <a:srgbClr val="FFFFFF"/>
                </a:solidFill>
                <a:effectLst/>
                <a:latin typeface="Poppins" panose="00000500000000000000" pitchFamily="2" charset="0"/>
              </a:rPr>
              <a:t>Status quo reports focus only on projects within the business plan, </a:t>
            </a:r>
            <a:r>
              <a:rPr lang="en-US" sz="2400" u="sng" dirty="0">
                <a:solidFill>
                  <a:srgbClr val="FFFFFF"/>
                </a:solidFill>
                <a:effectLst/>
                <a:latin typeface="Poppins" panose="00000500000000000000" pitchFamily="2" charset="0"/>
              </a:rPr>
              <a:t>leaving out those not yet completed</a:t>
            </a:r>
            <a:r>
              <a:rPr lang="en-US" sz="2400" dirty="0">
                <a:solidFill>
                  <a:srgbClr val="FFFFFF"/>
                </a:solidFill>
                <a:effectLst/>
                <a:latin typeface="Poppins" panose="00000500000000000000" pitchFamily="2" charset="0"/>
              </a:rPr>
              <a:t>, which leads to the marginalization of various housing initiatives.</a:t>
            </a:r>
            <a:endParaRPr lang="en-GB" dirty="0">
              <a:solidFill>
                <a:schemeClr val="bg1"/>
              </a:solidFill>
              <a:latin typeface="Poppins" pitchFamily="2" charset="77"/>
              <a:ea typeface="Calibri" panose="020F0502020204030204" pitchFamily="34" charset="0"/>
              <a:cs typeface="Poppins" pitchFamily="2" charset="77"/>
            </a:endParaRPr>
          </a:p>
        </p:txBody>
      </p:sp>
      <p:sp>
        <p:nvSpPr>
          <p:cNvPr id="7" name="TextBox 6">
            <a:extLst>
              <a:ext uri="{FF2B5EF4-FFF2-40B4-BE49-F238E27FC236}">
                <a16:creationId xmlns:a16="http://schemas.microsoft.com/office/drawing/2014/main" id="{E998C95A-300B-4BB9-CAC2-FB1EC052F99D}"/>
              </a:ext>
            </a:extLst>
          </p:cNvPr>
          <p:cNvSpPr txBox="1"/>
          <p:nvPr/>
        </p:nvSpPr>
        <p:spPr>
          <a:xfrm>
            <a:off x="149573" y="306997"/>
            <a:ext cx="7552901" cy="507831"/>
          </a:xfrm>
          <a:prstGeom prst="rect">
            <a:avLst/>
          </a:prstGeom>
          <a:noFill/>
        </p:spPr>
        <p:txBody>
          <a:bodyPr wrap="square">
            <a:spAutoFit/>
          </a:bodyPr>
          <a:lstStyle/>
          <a:p>
            <a:pPr defTabSz="412750" hangingPunct="0">
              <a:defRPr/>
            </a:pPr>
            <a:r>
              <a:rPr lang="en-GB" sz="2700" b="1" kern="0" dirty="0">
                <a:solidFill>
                  <a:srgbClr val="1C3E52"/>
                </a:solidFill>
                <a:latin typeface="Poppins" pitchFamily="2" charset="77"/>
                <a:cs typeface="Poppins" pitchFamily="2" charset="77"/>
                <a:sym typeface="Helvetica Light"/>
              </a:rPr>
              <a:t>8.  Current Challenges</a:t>
            </a:r>
          </a:p>
        </p:txBody>
      </p:sp>
      <p:pic>
        <p:nvPicPr>
          <p:cNvPr id="9" name="Picture 8" descr="A red rectangular sign with white text&#10;&#10;Description automatically generated">
            <a:extLst>
              <a:ext uri="{FF2B5EF4-FFF2-40B4-BE49-F238E27FC236}">
                <a16:creationId xmlns:a16="http://schemas.microsoft.com/office/drawing/2014/main" id="{C6E35CFD-F1F4-0820-8F43-C2613F46C51D}"/>
              </a:ext>
            </a:extLst>
          </p:cNvPr>
          <p:cNvPicPr>
            <a:picLocks noChangeAspect="1"/>
          </p:cNvPicPr>
          <p:nvPr/>
        </p:nvPicPr>
        <p:blipFill rotWithShape="1">
          <a:blip r:embed="rId2"/>
          <a:srcRect r="10728"/>
          <a:stretch/>
        </p:blipFill>
        <p:spPr>
          <a:xfrm>
            <a:off x="7702474" y="117103"/>
            <a:ext cx="4339953" cy="606359"/>
          </a:xfrm>
          <a:prstGeom prst="rect">
            <a:avLst/>
          </a:prstGeom>
        </p:spPr>
      </p:pic>
    </p:spTree>
    <p:extLst>
      <p:ext uri="{BB962C8B-B14F-4D97-AF65-F5344CB8AC3E}">
        <p14:creationId xmlns:p14="http://schemas.microsoft.com/office/powerpoint/2010/main" val="4001617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Custom 675">
      <a:dk1>
        <a:srgbClr val="737572"/>
      </a:dk1>
      <a:lt1>
        <a:srgbClr val="FFFFFF"/>
      </a:lt1>
      <a:dk2>
        <a:srgbClr val="363E48"/>
      </a:dk2>
      <a:lt2>
        <a:srgbClr val="FFFFFF"/>
      </a:lt2>
      <a:accent1>
        <a:srgbClr val="06527F"/>
      </a:accent1>
      <a:accent2>
        <a:srgbClr val="2BAEDD"/>
      </a:accent2>
      <a:accent3>
        <a:srgbClr val="6ED6E1"/>
      </a:accent3>
      <a:accent4>
        <a:srgbClr val="FD8F3C"/>
      </a:accent4>
      <a:accent5>
        <a:srgbClr val="85123B"/>
      </a:accent5>
      <a:accent6>
        <a:srgbClr val="70AC47"/>
      </a:accent6>
      <a:hlink>
        <a:srgbClr val="BD392F"/>
      </a:hlink>
      <a:folHlink>
        <a:srgbClr val="9BBA5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Widescreen</PresentationFormat>
  <Paragraphs>129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Poppins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Ahmad</dc:creator>
  <cp:lastModifiedBy>Duduzile Singeni</cp:lastModifiedBy>
  <cp:revision>128</cp:revision>
  <dcterms:created xsi:type="dcterms:W3CDTF">2023-03-30T07:11:46Z</dcterms:created>
  <dcterms:modified xsi:type="dcterms:W3CDTF">2025-03-24T14:51:31Z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559d34-73b8-4a7a-bea0-29011fa0c1e3_Enabled">
    <vt:lpwstr>true</vt:lpwstr>
  </property>
  <property fmtid="{D5CDD505-2E9C-101B-9397-08002B2CF9AE}" pid="3" name="MSIP_Label_07559d34-73b8-4a7a-bea0-29011fa0c1e3_SetDate">
    <vt:lpwstr>2025-03-24T14:50:28Z</vt:lpwstr>
  </property>
  <property fmtid="{D5CDD505-2E9C-101B-9397-08002B2CF9AE}" pid="4" name="MSIP_Label_07559d34-73b8-4a7a-bea0-29011fa0c1e3_Method">
    <vt:lpwstr>Standard</vt:lpwstr>
  </property>
  <property fmtid="{D5CDD505-2E9C-101B-9397-08002B2CF9AE}" pid="5" name="MSIP_Label_07559d34-73b8-4a7a-bea0-29011fa0c1e3_Name">
    <vt:lpwstr>Ganeral</vt:lpwstr>
  </property>
  <property fmtid="{D5CDD505-2E9C-101B-9397-08002B2CF9AE}" pid="6" name="MSIP_Label_07559d34-73b8-4a7a-bea0-29011fa0c1e3_SiteId">
    <vt:lpwstr>d68a0803-f0aa-4014-840d-93eb8ae08d77</vt:lpwstr>
  </property>
  <property fmtid="{D5CDD505-2E9C-101B-9397-08002B2CF9AE}" pid="7" name="MSIP_Label_07559d34-73b8-4a7a-bea0-29011fa0c1e3_ActionId">
    <vt:lpwstr>53fd002e-06ba-4bde-a0d6-e6c7a7a4bb89</vt:lpwstr>
  </property>
  <property fmtid="{D5CDD505-2E9C-101B-9397-08002B2CF9AE}" pid="8" name="MSIP_Label_07559d34-73b8-4a7a-bea0-29011fa0c1e3_ContentBits">
    <vt:lpwstr>0</vt:lpwstr>
  </property>
  <property fmtid="{D5CDD505-2E9C-101B-9397-08002B2CF9AE}" pid="9" name="MSIP_Label_07559d34-73b8-4a7a-bea0-29011fa0c1e3_Tag">
    <vt:lpwstr>10, 3, 0, 1</vt:lpwstr>
  </property>
</Properties>
</file>