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3" r:id="rId5"/>
    <p:sldMasterId id="2147483724" r:id="rId6"/>
    <p:sldMasterId id="2147483735" r:id="rId7"/>
  </p:sldMasterIdLst>
  <p:notesMasterIdLst>
    <p:notesMasterId r:id="rId20"/>
  </p:notesMasterIdLst>
  <p:handoutMasterIdLst>
    <p:handoutMasterId r:id="rId21"/>
  </p:handoutMasterIdLst>
  <p:sldIdLst>
    <p:sldId id="531" r:id="rId8"/>
    <p:sldId id="499" r:id="rId9"/>
    <p:sldId id="529" r:id="rId10"/>
    <p:sldId id="515" r:id="rId11"/>
    <p:sldId id="513" r:id="rId12"/>
    <p:sldId id="527" r:id="rId13"/>
    <p:sldId id="518" r:id="rId14"/>
    <p:sldId id="526" r:id="rId15"/>
    <p:sldId id="519" r:id="rId16"/>
    <p:sldId id="528" r:id="rId17"/>
    <p:sldId id="530" r:id="rId18"/>
    <p:sldId id="2145708271" r:id="rId19"/>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CACED8"/>
          </a:solidFill>
        </a:fill>
      </a:tcStyle>
    </a:wholeTbl>
    <a:band2H>
      <a:tcTxStyle/>
      <a:tcStyle>
        <a:tcBdr/>
        <a:fill>
          <a:solidFill>
            <a:srgbClr val="E6E8EC"/>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1"/>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1"/>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CAD3CD"/>
          </a:solidFill>
        </a:fill>
      </a:tcStyle>
    </a:wholeTbl>
    <a:band2H>
      <a:tcTxStyle/>
      <a:tcStyle>
        <a:tcBdr/>
        <a:fill>
          <a:solidFill>
            <a:srgbClr val="E6EAE8"/>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3"/>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3"/>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D7D7D7"/>
          </a:solidFill>
        </a:fill>
      </a:tcStyle>
    </a:wholeTbl>
    <a:band2H>
      <a:tcTxStyle/>
      <a:tcStyle>
        <a:tcBdr/>
        <a:fill>
          <a:solidFill>
            <a:srgbClr val="ECECEC"/>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6"/>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6"/>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768083"/>
          </a:solidFill>
        </a:fill>
      </a:tcStyle>
    </a:band2H>
    <a:firstCol>
      <a:tcTxStyle b="on" i="off">
        <a:fontRef idx="minor">
          <a:srgbClr val="768083"/>
        </a:fontRef>
        <a:srgbClr val="76808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768083"/>
          </a:solidFill>
        </a:fill>
      </a:tcStyle>
    </a:lastRow>
    <a:firstRow>
      <a:tcTxStyle b="on" i="off">
        <a:fontRef idx="minor">
          <a:srgbClr val="768083"/>
        </a:fontRef>
        <a:srgbClr val="768083"/>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381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381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FFFFFF"/>
          </a:solidFill>
        </a:fill>
      </a:tcStyle>
    </a:firstRow>
  </a:tblStyle>
  <a:tblStyle styleId="{2708684C-4D16-4618-839F-0558EEFCDFE6}" styleName="">
    <a:tblBg/>
    <a:wholeTbl>
      <a:tcTxStyle b="off"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768083">
              <a:alpha val="20000"/>
            </a:srgbClr>
          </a:solidFill>
        </a:fill>
      </a:tcStyle>
    </a:wholeTbl>
    <a:band2H>
      <a:tcTxStyle/>
      <a:tcStyle>
        <a:tcBdr/>
        <a:fill>
          <a:solidFill>
            <a:srgbClr val="FFFFFF"/>
          </a:solidFill>
        </a:fill>
      </a:tcStyle>
    </a:band2H>
    <a:firstCol>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solidFill>
            <a:srgbClr val="768083">
              <a:alpha val="20000"/>
            </a:srgbClr>
          </a:solidFill>
        </a:fill>
      </a:tcStyle>
    </a:firstCol>
    <a:la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50800" cap="flat">
              <a:solidFill>
                <a:srgbClr val="768083"/>
              </a:solidFill>
              <a:prstDash val="solid"/>
              <a:round/>
            </a:ln>
          </a:top>
          <a:bottom>
            <a:ln w="127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noFill/>
        </a:fill>
      </a:tcStyle>
    </a:lastRow>
    <a:firstRow>
      <a:tcTxStyle b="on" i="off">
        <a:fontRef idx="minor">
          <a:srgbClr val="768083"/>
        </a:fontRef>
        <a:srgbClr val="768083"/>
      </a:tcTxStyle>
      <a:tcStyle>
        <a:tcBdr>
          <a:left>
            <a:ln w="12700" cap="flat">
              <a:solidFill>
                <a:srgbClr val="768083"/>
              </a:solidFill>
              <a:prstDash val="solid"/>
              <a:round/>
            </a:ln>
          </a:left>
          <a:right>
            <a:ln w="12700" cap="flat">
              <a:solidFill>
                <a:srgbClr val="768083"/>
              </a:solidFill>
              <a:prstDash val="solid"/>
              <a:round/>
            </a:ln>
          </a:right>
          <a:top>
            <a:ln w="12700" cap="flat">
              <a:solidFill>
                <a:srgbClr val="768083"/>
              </a:solidFill>
              <a:prstDash val="solid"/>
              <a:round/>
            </a:ln>
          </a:top>
          <a:bottom>
            <a:ln w="25400" cap="flat">
              <a:solidFill>
                <a:srgbClr val="768083"/>
              </a:solidFill>
              <a:prstDash val="solid"/>
              <a:round/>
            </a:ln>
          </a:bottom>
          <a:insideH>
            <a:ln w="12700" cap="flat">
              <a:solidFill>
                <a:srgbClr val="768083"/>
              </a:solidFill>
              <a:prstDash val="solid"/>
              <a:round/>
            </a:ln>
          </a:insideH>
          <a:insideV>
            <a:ln w="12700" cap="flat">
              <a:solidFill>
                <a:srgbClr val="768083"/>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78" autoAdjust="0"/>
  </p:normalViewPr>
  <p:slideViewPr>
    <p:cSldViewPr snapToGrid="0">
      <p:cViewPr varScale="1">
        <p:scale>
          <a:sx n="63" d="100"/>
          <a:sy n="63" d="100"/>
        </p:scale>
        <p:origin x="804" y="56"/>
      </p:cViewPr>
      <p:guideLst/>
    </p:cSldViewPr>
  </p:slideViewPr>
  <p:outlineViewPr>
    <p:cViewPr>
      <p:scale>
        <a:sx n="33" d="100"/>
        <a:sy n="33" d="100"/>
      </p:scale>
      <p:origin x="0" y="-23928"/>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7C1208-2414-4708-BA1E-8C5B23FB6F29}" type="datetimeFigureOut">
              <a:rPr lang="en-ZA" smtClean="0"/>
              <a:t>2025/03/24</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3CA9686-C6D6-4062-AE24-D5436A11053A}" type="slidenum">
              <a:rPr lang="en-ZA" smtClean="0"/>
              <a:t>‹#›</a:t>
            </a:fld>
            <a:endParaRPr lang="en-ZA" dirty="0"/>
          </a:p>
        </p:txBody>
      </p:sp>
    </p:spTree>
    <p:extLst>
      <p:ext uri="{BB962C8B-B14F-4D97-AF65-F5344CB8AC3E}">
        <p14:creationId xmlns:p14="http://schemas.microsoft.com/office/powerpoint/2010/main" val="3553689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670" name="Shape 670"/>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268710859"/>
      </p:ext>
    </p:extLst>
  </p:cSld>
  <p:clrMap bg1="dk1" tx1="lt1" bg2="dk2" tx2="lt2" accent1="accent1" accent2="accent2" accent3="accent3" accent4="accent4" accent5="accent5" accent6="accent6" hlink="hlink" folHlink="folHlink"/>
  <p:notesStyle>
    <a:lvl1pPr latinLnBrk="0">
      <a:defRPr sz="1200">
        <a:solidFill>
          <a:srgbClr val="768083"/>
        </a:solidFill>
        <a:latin typeface="+mj-lt"/>
        <a:ea typeface="+mj-ea"/>
        <a:cs typeface="+mj-cs"/>
        <a:sym typeface="Arial"/>
      </a:defRPr>
    </a:lvl1pPr>
    <a:lvl2pPr indent="228600" latinLnBrk="0">
      <a:defRPr sz="1200">
        <a:solidFill>
          <a:srgbClr val="768083"/>
        </a:solidFill>
        <a:latin typeface="+mj-lt"/>
        <a:ea typeface="+mj-ea"/>
        <a:cs typeface="+mj-cs"/>
        <a:sym typeface="Arial"/>
      </a:defRPr>
    </a:lvl2pPr>
    <a:lvl3pPr indent="457200" latinLnBrk="0">
      <a:defRPr sz="1200">
        <a:solidFill>
          <a:srgbClr val="768083"/>
        </a:solidFill>
        <a:latin typeface="+mj-lt"/>
        <a:ea typeface="+mj-ea"/>
        <a:cs typeface="+mj-cs"/>
        <a:sym typeface="Arial"/>
      </a:defRPr>
    </a:lvl3pPr>
    <a:lvl4pPr indent="685800" latinLnBrk="0">
      <a:defRPr sz="1200">
        <a:solidFill>
          <a:srgbClr val="768083"/>
        </a:solidFill>
        <a:latin typeface="+mj-lt"/>
        <a:ea typeface="+mj-ea"/>
        <a:cs typeface="+mj-cs"/>
        <a:sym typeface="Arial"/>
      </a:defRPr>
    </a:lvl4pPr>
    <a:lvl5pPr indent="914400" latinLnBrk="0">
      <a:defRPr sz="1200">
        <a:solidFill>
          <a:srgbClr val="768083"/>
        </a:solidFill>
        <a:latin typeface="+mj-lt"/>
        <a:ea typeface="+mj-ea"/>
        <a:cs typeface="+mj-cs"/>
        <a:sym typeface="Arial"/>
      </a:defRPr>
    </a:lvl5pPr>
    <a:lvl6pPr indent="1143000" latinLnBrk="0">
      <a:defRPr sz="1200">
        <a:solidFill>
          <a:srgbClr val="768083"/>
        </a:solidFill>
        <a:latin typeface="+mj-lt"/>
        <a:ea typeface="+mj-ea"/>
        <a:cs typeface="+mj-cs"/>
        <a:sym typeface="Arial"/>
      </a:defRPr>
    </a:lvl6pPr>
    <a:lvl7pPr indent="1371600" latinLnBrk="0">
      <a:defRPr sz="1200">
        <a:solidFill>
          <a:srgbClr val="768083"/>
        </a:solidFill>
        <a:latin typeface="+mj-lt"/>
        <a:ea typeface="+mj-ea"/>
        <a:cs typeface="+mj-cs"/>
        <a:sym typeface="Arial"/>
      </a:defRPr>
    </a:lvl7pPr>
    <a:lvl8pPr indent="1600200" latinLnBrk="0">
      <a:defRPr sz="1200">
        <a:solidFill>
          <a:srgbClr val="768083"/>
        </a:solidFill>
        <a:latin typeface="+mj-lt"/>
        <a:ea typeface="+mj-ea"/>
        <a:cs typeface="+mj-cs"/>
        <a:sym typeface="Arial"/>
      </a:defRPr>
    </a:lvl8pPr>
    <a:lvl9pPr indent="1828800" latinLnBrk="0">
      <a:defRPr sz="1200">
        <a:solidFill>
          <a:srgbClr val="768083"/>
        </a:solidFill>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684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15273-B152-9421-2887-C405572FB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33098-22C5-F3E8-B0A2-3610E690F335}"/>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B00EA3D1-9C78-0E45-C51F-9786E0884E3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58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A46EA-0172-08FB-E94C-62E9EE689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B0C9D-FB45-D3C3-07C6-B9E0FC8C365A}"/>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0A8CC6A9-1555-F1F0-C2FE-8AC4B9A772F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078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85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442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C4B27-A743-DD28-AEA4-B5D6394BA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E5D02-4B85-5AC6-DB0C-91BCD45396E3}"/>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AB675B07-BDAC-BB06-FC14-B392465F984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422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87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423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477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A4A0F-F129-28DE-3243-F1488FF4F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CEC15-F28B-960C-6D9F-9E93F2E63B52}"/>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2E9E4396-C820-DE0F-7009-665FD50028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427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content &amp; table">
    <p:spTree>
      <p:nvGrpSpPr>
        <p:cNvPr id="1" name=""/>
        <p:cNvGrpSpPr/>
        <p:nvPr/>
      </p:nvGrpSpPr>
      <p:grpSpPr>
        <a:xfrm>
          <a:off x="0" y="0"/>
          <a:ext cx="0" cy="0"/>
          <a:chOff x="0" y="0"/>
          <a:chExt cx="0" cy="0"/>
        </a:xfrm>
      </p:grpSpPr>
      <p:sp>
        <p:nvSpPr>
          <p:cNvPr id="131" name="Shape 131"/>
          <p:cNvSpPr>
            <a:spLocks noGrp="1"/>
          </p:cNvSpPr>
          <p:nvPr>
            <p:ph type="title"/>
          </p:nvPr>
        </p:nvSpPr>
        <p:spPr>
          <a:xfrm>
            <a:off x="725487" y="485737"/>
            <a:ext cx="9565996" cy="826774"/>
          </a:xfrm>
          <a:prstGeom prst="rect">
            <a:avLst/>
          </a:prstGeom>
        </p:spPr>
        <p:txBody>
          <a:bodyPr/>
          <a:lstStyle/>
          <a:p>
            <a:r>
              <a:t>Add title</a:t>
            </a:r>
          </a:p>
        </p:txBody>
      </p:sp>
      <p:sp>
        <p:nvSpPr>
          <p:cNvPr id="132" name="Shape 132"/>
          <p:cNvSpPr>
            <a:spLocks noGrp="1"/>
          </p:cNvSpPr>
          <p:nvPr>
            <p:ph type="body" sz="half" idx="1"/>
          </p:nvPr>
        </p:nvSpPr>
        <p:spPr>
          <a:xfrm>
            <a:off x="725487" y="1773238"/>
            <a:ext cx="3885733" cy="4464052"/>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133" name="Shape 133"/>
          <p:cNvSpPr>
            <a:spLocks noGrp="1"/>
          </p:cNvSpPr>
          <p:nvPr>
            <p:ph type="body" sz="quarter" idx="13"/>
          </p:nvPr>
        </p:nvSpPr>
        <p:spPr>
          <a:xfrm>
            <a:off x="4921622" y="1773238"/>
            <a:ext cx="6544890" cy="284164"/>
          </a:xfrm>
          <a:prstGeom prst="rect">
            <a:avLst/>
          </a:prstGeom>
        </p:spPr>
        <p:txBody>
          <a:bodyPr/>
          <a:lstStyle/>
          <a:p>
            <a:pPr>
              <a:defRPr spc="-100"/>
            </a:pPr>
            <a:endParaRPr/>
          </a:p>
        </p:txBody>
      </p:sp>
      <p:sp>
        <p:nvSpPr>
          <p:cNvPr id="134" name="Shape 13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6"/>
        </a:solidFill>
        <a:effectLst/>
      </p:bgPr>
    </p:bg>
    <p:spTree>
      <p:nvGrpSpPr>
        <p:cNvPr id="1" name=""/>
        <p:cNvGrpSpPr/>
        <p:nvPr/>
      </p:nvGrpSpPr>
      <p:grpSpPr>
        <a:xfrm>
          <a:off x="0" y="0"/>
          <a:ext cx="0" cy="0"/>
          <a:chOff x="0" y="0"/>
          <a:chExt cx="0" cy="0"/>
        </a:xfrm>
      </p:grpSpPr>
      <p:sp>
        <p:nvSpPr>
          <p:cNvPr id="493" name="Shape 493"/>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494" name="page1image424.png"/>
          <p:cNvPicPr>
            <a:picLocks noChangeAspect="1"/>
          </p:cNvPicPr>
          <p:nvPr/>
        </p:nvPicPr>
        <p:blipFill>
          <a:blip r:embed="rId2"/>
          <a:stretch>
            <a:fillRect/>
          </a:stretch>
        </p:blipFill>
        <p:spPr>
          <a:xfrm>
            <a:off x="9848648" y="5721331"/>
            <a:ext cx="2008729" cy="749371"/>
          </a:xfrm>
          <a:prstGeom prst="rect">
            <a:avLst/>
          </a:prstGeom>
          <a:ln w="12700">
            <a:miter lim="400000"/>
          </a:ln>
        </p:spPr>
      </p:pic>
      <p:sp>
        <p:nvSpPr>
          <p:cNvPr id="495" name="Shape 495"/>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pic>
        <p:nvPicPr>
          <p:cNvPr id="523"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524" name="Shape 524"/>
          <p:cNvSpPr/>
          <p:nvPr/>
        </p:nvSpPr>
        <p:spPr>
          <a:xfrm>
            <a:off x="3150" y="485737"/>
            <a:ext cx="203039" cy="738228"/>
          </a:xfrm>
          <a:prstGeom prst="rect">
            <a:avLst/>
          </a:prstGeom>
          <a:solidFill>
            <a:schemeClr val="accent6"/>
          </a:solidFill>
          <a:ln>
            <a:solidFill>
              <a:schemeClr val="accent6"/>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525" name="Shape 525"/>
          <p:cNvSpPr>
            <a:spLocks noGrp="1"/>
          </p:cNvSpPr>
          <p:nvPr>
            <p:ph type="body" idx="1"/>
          </p:nvPr>
        </p:nvSpPr>
        <p:spPr>
          <a:xfrm>
            <a:off x="725489" y="1773239"/>
            <a:ext cx="10741026" cy="4464052"/>
          </a:xfrm>
          <a:prstGeom prst="rect">
            <a:avLst/>
          </a:prstGeom>
        </p:spPr>
        <p:txBody>
          <a:bodyPr/>
          <a:lstStyle>
            <a:lvl5pPr marL="896937" indent="-227012"/>
          </a:lstStyle>
          <a:p>
            <a:r>
              <a:t>Add first level body copy</a:t>
            </a:r>
          </a:p>
          <a:p>
            <a:pPr lvl="1"/>
            <a:r>
              <a:t>Second level</a:t>
            </a:r>
          </a:p>
          <a:p>
            <a:pPr lvl="2"/>
            <a:r>
              <a:t>Third level</a:t>
            </a:r>
          </a:p>
          <a:p>
            <a:pPr lvl="3"/>
            <a:r>
              <a:t>Fourth level</a:t>
            </a:r>
          </a:p>
          <a:p>
            <a:pPr lvl="4"/>
            <a:r>
              <a:t>Fifth level</a:t>
            </a:r>
          </a:p>
        </p:txBody>
      </p:sp>
      <p:sp>
        <p:nvSpPr>
          <p:cNvPr id="526" name="Shape 526"/>
          <p:cNvSpPr>
            <a:spLocks noGrp="1"/>
          </p:cNvSpPr>
          <p:nvPr>
            <p:ph type="title"/>
          </p:nvPr>
        </p:nvSpPr>
        <p:spPr>
          <a:xfrm>
            <a:off x="725487" y="485737"/>
            <a:ext cx="9565996" cy="826774"/>
          </a:xfrm>
          <a:prstGeom prst="rect">
            <a:avLst/>
          </a:prstGeom>
        </p:spPr>
        <p:txBody>
          <a:bodyPr/>
          <a:lstStyle/>
          <a:p>
            <a:r>
              <a:t>Add title</a:t>
            </a:r>
          </a:p>
        </p:txBody>
      </p:sp>
      <p:sp>
        <p:nvSpPr>
          <p:cNvPr id="527" name="Shape 527"/>
          <p:cNvSpPr>
            <a:spLocks noGrp="1"/>
          </p:cNvSpPr>
          <p:nvPr>
            <p:ph type="body" sz="quarter" idx="13"/>
          </p:nvPr>
        </p:nvSpPr>
        <p:spPr>
          <a:xfrm>
            <a:off x="725488" y="1327025"/>
            <a:ext cx="9571036" cy="257318"/>
          </a:xfrm>
          <a:prstGeom prst="rect">
            <a:avLst/>
          </a:prstGeom>
        </p:spPr>
        <p:txBody>
          <a:bodyPr/>
          <a:lstStyle/>
          <a:p>
            <a:pPr>
              <a:defRPr spc="-100"/>
            </a:pPr>
            <a:endParaRPr/>
          </a:p>
        </p:txBody>
      </p:sp>
      <p:sp>
        <p:nvSpPr>
          <p:cNvPr id="528" name="Shape 528"/>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5"/>
        </a:solidFill>
        <a:effectLst/>
      </p:bgPr>
    </p:bg>
    <p:spTree>
      <p:nvGrpSpPr>
        <p:cNvPr id="1" name=""/>
        <p:cNvGrpSpPr/>
        <p:nvPr/>
      </p:nvGrpSpPr>
      <p:grpSpPr>
        <a:xfrm>
          <a:off x="0" y="0"/>
          <a:ext cx="0" cy="0"/>
          <a:chOff x="0" y="0"/>
          <a:chExt cx="0" cy="0"/>
        </a:xfrm>
      </p:grpSpPr>
      <p:sp>
        <p:nvSpPr>
          <p:cNvPr id="597" name="Shape 597"/>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598" name="page1image424.png"/>
          <p:cNvPicPr>
            <a:picLocks noChangeAspect="1"/>
          </p:cNvPicPr>
          <p:nvPr/>
        </p:nvPicPr>
        <p:blipFill>
          <a:blip r:embed="rId2"/>
          <a:stretch>
            <a:fillRect/>
          </a:stretch>
        </p:blipFill>
        <p:spPr>
          <a:xfrm>
            <a:off x="9861348" y="5670531"/>
            <a:ext cx="2008729" cy="749371"/>
          </a:xfrm>
          <a:prstGeom prst="rect">
            <a:avLst/>
          </a:prstGeom>
          <a:ln w="12700">
            <a:miter lim="400000"/>
          </a:ln>
        </p:spPr>
      </p:pic>
      <p:sp>
        <p:nvSpPr>
          <p:cNvPr id="599" name="Shape 599"/>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pic>
        <p:nvPicPr>
          <p:cNvPr id="627"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628" name="Shape 628"/>
          <p:cNvSpPr/>
          <p:nvPr/>
        </p:nvSpPr>
        <p:spPr>
          <a:xfrm>
            <a:off x="3150" y="485737"/>
            <a:ext cx="203039" cy="738228"/>
          </a:xfrm>
          <a:prstGeom prst="rect">
            <a:avLst/>
          </a:prstGeom>
          <a:solidFill>
            <a:schemeClr val="accent5"/>
          </a:solidFill>
          <a:ln>
            <a:solidFill>
              <a:schemeClr val="accent5"/>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629" name="Shape 629"/>
          <p:cNvSpPr>
            <a:spLocks noGrp="1"/>
          </p:cNvSpPr>
          <p:nvPr>
            <p:ph type="body" idx="1"/>
          </p:nvPr>
        </p:nvSpPr>
        <p:spPr>
          <a:xfrm>
            <a:off x="725489" y="1773239"/>
            <a:ext cx="10741026" cy="4464052"/>
          </a:xfrm>
          <a:prstGeom prst="rect">
            <a:avLst/>
          </a:prstGeom>
        </p:spPr>
        <p:txBody>
          <a:bodyPr/>
          <a:lstStyle>
            <a:lvl5pPr marL="896937" indent="-227012"/>
          </a:lstStyle>
          <a:p>
            <a:r>
              <a:t>Add first level body copy</a:t>
            </a:r>
          </a:p>
          <a:p>
            <a:pPr lvl="1"/>
            <a:r>
              <a:t>Second level</a:t>
            </a:r>
          </a:p>
          <a:p>
            <a:pPr lvl="2"/>
            <a:r>
              <a:t>Third level</a:t>
            </a:r>
          </a:p>
          <a:p>
            <a:pPr lvl="3"/>
            <a:r>
              <a:t>Fourth level</a:t>
            </a:r>
          </a:p>
          <a:p>
            <a:pPr lvl="4"/>
            <a:r>
              <a:t>Fifth level</a:t>
            </a:r>
          </a:p>
        </p:txBody>
      </p:sp>
      <p:sp>
        <p:nvSpPr>
          <p:cNvPr id="630" name="Shape 630"/>
          <p:cNvSpPr>
            <a:spLocks noGrp="1"/>
          </p:cNvSpPr>
          <p:nvPr>
            <p:ph type="title"/>
          </p:nvPr>
        </p:nvSpPr>
        <p:spPr>
          <a:xfrm>
            <a:off x="725487" y="485737"/>
            <a:ext cx="9565996" cy="826774"/>
          </a:xfrm>
          <a:prstGeom prst="rect">
            <a:avLst/>
          </a:prstGeom>
        </p:spPr>
        <p:txBody>
          <a:bodyPr/>
          <a:lstStyle/>
          <a:p>
            <a:r>
              <a:t>Add title</a:t>
            </a:r>
          </a:p>
        </p:txBody>
      </p:sp>
      <p:sp>
        <p:nvSpPr>
          <p:cNvPr id="631" name="Shape 631"/>
          <p:cNvSpPr>
            <a:spLocks noGrp="1"/>
          </p:cNvSpPr>
          <p:nvPr>
            <p:ph type="body" sz="quarter" idx="13"/>
          </p:nvPr>
        </p:nvSpPr>
        <p:spPr>
          <a:xfrm>
            <a:off x="725488" y="1327025"/>
            <a:ext cx="9571036" cy="257318"/>
          </a:xfrm>
          <a:prstGeom prst="rect">
            <a:avLst/>
          </a:prstGeom>
        </p:spPr>
        <p:txBody>
          <a:bodyPr/>
          <a:lstStyle/>
          <a:p>
            <a:pPr>
              <a:defRPr spc="-100"/>
            </a:pPr>
            <a:endParaRPr/>
          </a:p>
        </p:txBody>
      </p:sp>
      <p:sp>
        <p:nvSpPr>
          <p:cNvPr id="632" name="Shape 63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content &amp; chart">
    <p:spTree>
      <p:nvGrpSpPr>
        <p:cNvPr id="1" name=""/>
        <p:cNvGrpSpPr/>
        <p:nvPr/>
      </p:nvGrpSpPr>
      <p:grpSpPr>
        <a:xfrm>
          <a:off x="0" y="0"/>
          <a:ext cx="0" cy="0"/>
          <a:chOff x="0" y="0"/>
          <a:chExt cx="0" cy="0"/>
        </a:xfrm>
      </p:grpSpPr>
      <p:pic>
        <p:nvPicPr>
          <p:cNvPr id="639"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640" name="Shape 640"/>
          <p:cNvSpPr/>
          <p:nvPr/>
        </p:nvSpPr>
        <p:spPr>
          <a:xfrm>
            <a:off x="3150" y="485737"/>
            <a:ext cx="203039" cy="738228"/>
          </a:xfrm>
          <a:prstGeom prst="rect">
            <a:avLst/>
          </a:prstGeom>
          <a:solidFill>
            <a:schemeClr val="accent5"/>
          </a:solidFill>
          <a:ln>
            <a:solidFill>
              <a:schemeClr val="accent5"/>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641" name="Shape 641"/>
          <p:cNvSpPr>
            <a:spLocks noGrp="1"/>
          </p:cNvSpPr>
          <p:nvPr>
            <p:ph type="title"/>
          </p:nvPr>
        </p:nvSpPr>
        <p:spPr>
          <a:xfrm>
            <a:off x="725487" y="485737"/>
            <a:ext cx="9565996" cy="826774"/>
          </a:xfrm>
          <a:prstGeom prst="rect">
            <a:avLst/>
          </a:prstGeom>
        </p:spPr>
        <p:txBody>
          <a:bodyPr/>
          <a:lstStyle/>
          <a:p>
            <a:r>
              <a:t>Add title</a:t>
            </a:r>
          </a:p>
        </p:txBody>
      </p:sp>
      <p:sp>
        <p:nvSpPr>
          <p:cNvPr id="642" name="Shape 642"/>
          <p:cNvSpPr>
            <a:spLocks noGrp="1"/>
          </p:cNvSpPr>
          <p:nvPr>
            <p:ph type="body" sz="half" idx="1"/>
          </p:nvPr>
        </p:nvSpPr>
        <p:spPr>
          <a:xfrm>
            <a:off x="725487" y="1773235"/>
            <a:ext cx="5205415" cy="4464055"/>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643" name="Shape 643"/>
          <p:cNvSpPr>
            <a:spLocks noGrp="1"/>
          </p:cNvSpPr>
          <p:nvPr>
            <p:ph type="body" sz="quarter" idx="13"/>
          </p:nvPr>
        </p:nvSpPr>
        <p:spPr>
          <a:xfrm>
            <a:off x="6261101" y="1773235"/>
            <a:ext cx="5205413" cy="289101"/>
          </a:xfrm>
          <a:prstGeom prst="rect">
            <a:avLst/>
          </a:prstGeom>
        </p:spPr>
        <p:txBody>
          <a:bodyPr/>
          <a:lstStyle/>
          <a:p>
            <a:pPr>
              <a:defRPr spc="-100"/>
            </a:pPr>
            <a:endParaRPr/>
          </a:p>
        </p:txBody>
      </p:sp>
      <p:sp>
        <p:nvSpPr>
          <p:cNvPr id="644" name="Shape 64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content &amp; table">
    <p:spTree>
      <p:nvGrpSpPr>
        <p:cNvPr id="1" name=""/>
        <p:cNvGrpSpPr/>
        <p:nvPr/>
      </p:nvGrpSpPr>
      <p:grpSpPr>
        <a:xfrm>
          <a:off x="0" y="0"/>
          <a:ext cx="0" cy="0"/>
          <a:chOff x="0" y="0"/>
          <a:chExt cx="0" cy="0"/>
        </a:xfrm>
      </p:grpSpPr>
      <p:pic>
        <p:nvPicPr>
          <p:cNvPr id="651"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652" name="Shape 652"/>
          <p:cNvSpPr/>
          <p:nvPr/>
        </p:nvSpPr>
        <p:spPr>
          <a:xfrm>
            <a:off x="3150" y="485737"/>
            <a:ext cx="203039" cy="738228"/>
          </a:xfrm>
          <a:prstGeom prst="rect">
            <a:avLst/>
          </a:prstGeom>
          <a:solidFill>
            <a:schemeClr val="accent5"/>
          </a:solidFill>
          <a:ln>
            <a:solidFill>
              <a:schemeClr val="accent5"/>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653" name="Shape 653"/>
          <p:cNvSpPr>
            <a:spLocks noGrp="1"/>
          </p:cNvSpPr>
          <p:nvPr>
            <p:ph type="title"/>
          </p:nvPr>
        </p:nvSpPr>
        <p:spPr>
          <a:xfrm>
            <a:off x="725487" y="485737"/>
            <a:ext cx="9565996" cy="826774"/>
          </a:xfrm>
          <a:prstGeom prst="rect">
            <a:avLst/>
          </a:prstGeom>
        </p:spPr>
        <p:txBody>
          <a:bodyPr/>
          <a:lstStyle/>
          <a:p>
            <a:r>
              <a:t>Add title</a:t>
            </a:r>
          </a:p>
        </p:txBody>
      </p:sp>
      <p:sp>
        <p:nvSpPr>
          <p:cNvPr id="654" name="Shape 654"/>
          <p:cNvSpPr>
            <a:spLocks noGrp="1"/>
          </p:cNvSpPr>
          <p:nvPr>
            <p:ph type="body" sz="half" idx="1"/>
          </p:nvPr>
        </p:nvSpPr>
        <p:spPr>
          <a:xfrm>
            <a:off x="725487" y="1773238"/>
            <a:ext cx="3885733" cy="4464052"/>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655" name="Shape 655"/>
          <p:cNvSpPr>
            <a:spLocks noGrp="1"/>
          </p:cNvSpPr>
          <p:nvPr>
            <p:ph type="body" sz="quarter" idx="13"/>
          </p:nvPr>
        </p:nvSpPr>
        <p:spPr>
          <a:xfrm>
            <a:off x="4921622" y="1773238"/>
            <a:ext cx="6544890" cy="284164"/>
          </a:xfrm>
          <a:prstGeom prst="rect">
            <a:avLst/>
          </a:prstGeom>
        </p:spPr>
        <p:txBody>
          <a:bodyPr/>
          <a:lstStyle/>
          <a:p>
            <a:pPr>
              <a:defRPr spc="-100"/>
            </a:pPr>
            <a:endParaRPr/>
          </a:p>
        </p:txBody>
      </p:sp>
      <p:sp>
        <p:nvSpPr>
          <p:cNvPr id="656" name="Shape 65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7747" b="14805"/>
          <a:stretch/>
        </p:blipFill>
        <p:spPr>
          <a:xfrm>
            <a:off x="504" y="283"/>
            <a:ext cx="12191496" cy="5311132"/>
          </a:xfrm>
          <a:prstGeom prst="rect">
            <a:avLst/>
          </a:prstGeom>
        </p:spPr>
      </p:pic>
      <p:sp>
        <p:nvSpPr>
          <p:cNvPr id="12" name="Rectangle 11"/>
          <p:cNvSpPr/>
          <p:nvPr userDrawn="1"/>
        </p:nvSpPr>
        <p:spPr>
          <a:xfrm>
            <a:off x="503" y="5311415"/>
            <a:ext cx="12191497" cy="155043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1673132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503"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2523105"/>
            <a:ext cx="5297941" cy="1811791"/>
          </a:xfrm>
          <a:prstGeom prst="rect">
            <a:avLst/>
          </a:prstGeom>
        </p:spPr>
        <p:txBody>
          <a:bodyPr lIns="0" tIns="0" rIns="0" bIns="0" anchor="ctr" anchorCtr="0">
            <a:noAutofit/>
          </a:bodyPr>
          <a:lstStyle>
            <a:lvl1pPr marL="0" indent="0" algn="l">
              <a:lnSpc>
                <a:spcPct val="90000"/>
              </a:lnSpc>
              <a:spcAft>
                <a:spcPts val="0"/>
              </a:spcAft>
              <a:buNone/>
              <a:defRPr sz="6000" b="0" cap="none" baseline="0">
                <a:solidFill>
                  <a:schemeClr val="bg1"/>
                </a:solidFill>
                <a:latin typeface="+mj-lt"/>
              </a:defRPr>
            </a:lvl1pPr>
          </a:lstStyle>
          <a:p>
            <a:pPr lvl="0"/>
            <a:r>
              <a:rPr lang="en-US" dirty="0"/>
              <a:t>Add section title</a:t>
            </a:r>
            <a:endParaRPr lang="en-ZA"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2554" r="35326"/>
          <a:stretch/>
        </p:blipFill>
        <p:spPr>
          <a:xfrm>
            <a:off x="7053942" y="283"/>
            <a:ext cx="5138057" cy="6861570"/>
          </a:xfrm>
          <a:prstGeom prst="rect">
            <a:avLst/>
          </a:prstGeom>
        </p:spPr>
      </p:pic>
    </p:spTree>
    <p:extLst>
      <p:ext uri="{BB962C8B-B14F-4D97-AF65-F5344CB8AC3E}">
        <p14:creationId xmlns:p14="http://schemas.microsoft.com/office/powerpoint/2010/main" val="3391520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61"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8928" r="3212"/>
          <a:stretch/>
        </p:blipFill>
        <p:spPr>
          <a:xfrm>
            <a:off x="-2" y="282"/>
            <a:ext cx="7053943" cy="6857718"/>
          </a:xfrm>
          <a:prstGeom prst="rect">
            <a:avLst/>
          </a:prstGeom>
        </p:spPr>
      </p:pic>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24342" r="17830"/>
          <a:stretch/>
        </p:blipFill>
        <p:spPr>
          <a:xfrm>
            <a:off x="-2" y="283"/>
            <a:ext cx="7053943" cy="6861570"/>
          </a:xfrm>
          <a:prstGeom prst="rect">
            <a:avLst/>
          </a:prstGeom>
        </p:spPr>
      </p:pic>
    </p:spTree>
    <p:extLst>
      <p:ext uri="{BB962C8B-B14F-4D97-AF65-F5344CB8AC3E}">
        <p14:creationId xmlns:p14="http://schemas.microsoft.com/office/powerpoint/2010/main" val="391020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4"/>
        </a:solidFill>
        <a:effectLst/>
      </p:bgPr>
    </p:bg>
    <p:spTree>
      <p:nvGrpSpPr>
        <p:cNvPr id="1" name=""/>
        <p:cNvGrpSpPr/>
        <p:nvPr/>
      </p:nvGrpSpPr>
      <p:grpSpPr>
        <a:xfrm>
          <a:off x="0" y="0"/>
          <a:ext cx="0" cy="0"/>
          <a:chOff x="0" y="0"/>
          <a:chExt cx="0" cy="0"/>
        </a:xfrm>
      </p:grpSpPr>
      <p:sp>
        <p:nvSpPr>
          <p:cNvPr id="180" name="Shape 180"/>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181" name="page1image424.png"/>
          <p:cNvPicPr>
            <a:picLocks noChangeAspect="1"/>
          </p:cNvPicPr>
          <p:nvPr/>
        </p:nvPicPr>
        <p:blipFill>
          <a:blip r:embed="rId2"/>
          <a:stretch>
            <a:fillRect/>
          </a:stretch>
        </p:blipFill>
        <p:spPr>
          <a:xfrm>
            <a:off x="9848648" y="5683231"/>
            <a:ext cx="2008729" cy="749371"/>
          </a:xfrm>
          <a:prstGeom prst="rect">
            <a:avLst/>
          </a:prstGeom>
          <a:ln w="12700">
            <a:miter lim="400000"/>
          </a:ln>
        </p:spPr>
      </p:pic>
      <p:sp>
        <p:nvSpPr>
          <p:cNvPr id="182" name="Shape 182"/>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44912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094289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042868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493420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1627417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2474893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10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7E7A4-36D2-479C-B6F5-789D75A9DC13}" type="slidenum">
              <a:rPr lang="en-US" smtClean="0"/>
              <a:t>‹#›</a:t>
            </a:fld>
            <a:endParaRPr lang="en-US"/>
          </a:p>
        </p:txBody>
      </p:sp>
    </p:spTree>
    <p:extLst>
      <p:ext uri="{BB962C8B-B14F-4D97-AF65-F5344CB8AC3E}">
        <p14:creationId xmlns:p14="http://schemas.microsoft.com/office/powerpoint/2010/main" val="2422481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748" b="8748"/>
          <a:stretch/>
        </p:blipFill>
        <p:spPr>
          <a:xfrm>
            <a:off x="504" y="283"/>
            <a:ext cx="12191496" cy="5657850"/>
          </a:xfrm>
          <a:prstGeom prst="rect">
            <a:avLst/>
          </a:prstGeom>
        </p:spPr>
      </p:pic>
      <p:sp>
        <p:nvSpPr>
          <p:cNvPr id="12" name="Rectangle 11"/>
          <p:cNvSpPr/>
          <p:nvPr userDrawn="1"/>
        </p:nvSpPr>
        <p:spPr>
          <a:xfrm>
            <a:off x="503" y="5311415"/>
            <a:ext cx="12191497" cy="155043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308329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69" r="54987"/>
          <a:stretch/>
        </p:blipFill>
        <p:spPr>
          <a:xfrm>
            <a:off x="7053942" y="282"/>
            <a:ext cx="5138058" cy="6857717"/>
          </a:xfrm>
          <a:prstGeom prst="rect">
            <a:avLst/>
          </a:prstGeom>
        </p:spPr>
      </p:pic>
      <p:sp>
        <p:nvSpPr>
          <p:cNvPr id="8" name="Rectangle 7"/>
          <p:cNvSpPr/>
          <p:nvPr userDrawn="1"/>
        </p:nvSpPr>
        <p:spPr>
          <a:xfrm>
            <a:off x="503" y="0"/>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2523105"/>
            <a:ext cx="5297941" cy="1811791"/>
          </a:xfrm>
          <a:prstGeom prst="rect">
            <a:avLst/>
          </a:prstGeom>
        </p:spPr>
        <p:txBody>
          <a:bodyPr lIns="0" tIns="0" rIns="0" bIns="0" anchor="ctr" anchorCtr="0">
            <a:noAutofit/>
          </a:bodyPr>
          <a:lstStyle>
            <a:lvl1pPr marL="0" indent="0" algn="l">
              <a:lnSpc>
                <a:spcPct val="90000"/>
              </a:lnSpc>
              <a:spcAft>
                <a:spcPts val="0"/>
              </a:spcAft>
              <a:buNone/>
              <a:defRPr sz="6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147488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2"/>
        </a:solidFill>
        <a:effectLst/>
      </p:bgPr>
    </p:bg>
    <p:spTree>
      <p:nvGrpSpPr>
        <p:cNvPr id="1" name=""/>
        <p:cNvGrpSpPr/>
        <p:nvPr/>
      </p:nvGrpSpPr>
      <p:grpSpPr>
        <a:xfrm>
          <a:off x="0" y="0"/>
          <a:ext cx="0" cy="0"/>
          <a:chOff x="0" y="0"/>
          <a:chExt cx="0" cy="0"/>
        </a:xfrm>
      </p:grpSpPr>
      <p:sp>
        <p:nvSpPr>
          <p:cNvPr id="285" name="Shape 285"/>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286" name="page1image424.png"/>
          <p:cNvPicPr>
            <a:picLocks noChangeAspect="1"/>
          </p:cNvPicPr>
          <p:nvPr/>
        </p:nvPicPr>
        <p:blipFill>
          <a:blip r:embed="rId2"/>
          <a:stretch>
            <a:fillRect/>
          </a:stretch>
        </p:blipFill>
        <p:spPr>
          <a:xfrm>
            <a:off x="9874048" y="5683231"/>
            <a:ext cx="2008729" cy="749371"/>
          </a:xfrm>
          <a:prstGeom prst="rect">
            <a:avLst/>
          </a:prstGeom>
          <a:ln w="12700">
            <a:miter lim="400000"/>
          </a:ln>
        </p:spPr>
      </p:pic>
      <p:sp>
        <p:nvSpPr>
          <p:cNvPr id="287" name="Shape 287"/>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61" y="0"/>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40540" r="1600"/>
          <a:stretch/>
        </p:blipFill>
        <p:spPr>
          <a:xfrm>
            <a:off x="-1" y="282"/>
            <a:ext cx="7053941" cy="6857717"/>
          </a:xfrm>
          <a:prstGeom prst="rect">
            <a:avLst/>
          </a:prstGeom>
        </p:spPr>
      </p:pic>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2406415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142030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3638479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955113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1774542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2107994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683919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78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748" b="8748"/>
          <a:stretch/>
        </p:blipFill>
        <p:spPr>
          <a:xfrm>
            <a:off x="504" y="283"/>
            <a:ext cx="12191496" cy="5657850"/>
          </a:xfrm>
          <a:prstGeom prst="rect">
            <a:avLst/>
          </a:prstGeom>
        </p:spPr>
      </p:pic>
      <p:sp>
        <p:nvSpPr>
          <p:cNvPr id="12" name="Rectangle 11"/>
          <p:cNvSpPr/>
          <p:nvPr userDrawn="1"/>
        </p:nvSpPr>
        <p:spPr>
          <a:xfrm>
            <a:off x="503" y="5311415"/>
            <a:ext cx="12191497" cy="155043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878220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1807" r="36049"/>
          <a:stretch/>
        </p:blipFill>
        <p:spPr>
          <a:xfrm>
            <a:off x="7053942" y="282"/>
            <a:ext cx="5138058" cy="6857717"/>
          </a:xfrm>
          <a:prstGeom prst="rect">
            <a:avLst/>
          </a:prstGeom>
        </p:spPr>
      </p:pic>
      <p:sp>
        <p:nvSpPr>
          <p:cNvPr id="8" name="Rectangle 7"/>
          <p:cNvSpPr/>
          <p:nvPr userDrawn="1"/>
        </p:nvSpPr>
        <p:spPr>
          <a:xfrm>
            <a:off x="503" y="0"/>
            <a:ext cx="7053439" cy="686185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2523105"/>
            <a:ext cx="5297941" cy="1811791"/>
          </a:xfrm>
          <a:prstGeom prst="rect">
            <a:avLst/>
          </a:prstGeom>
        </p:spPr>
        <p:txBody>
          <a:bodyPr lIns="0" tIns="0" rIns="0" bIns="0" anchor="ctr" anchorCtr="0">
            <a:noAutofit/>
          </a:bodyPr>
          <a:lstStyle>
            <a:lvl1pPr marL="0" indent="0" algn="l">
              <a:lnSpc>
                <a:spcPct val="90000"/>
              </a:lnSpc>
              <a:spcAft>
                <a:spcPts val="0"/>
              </a:spcAft>
              <a:buNone/>
              <a:defRPr sz="6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379531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294"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295" name="Shape 295"/>
          <p:cNvSpPr/>
          <p:nvPr/>
        </p:nvSpPr>
        <p:spPr>
          <a:xfrm>
            <a:off x="3150" y="485737"/>
            <a:ext cx="203039" cy="738228"/>
          </a:xfrm>
          <a:prstGeom prst="rect">
            <a:avLst/>
          </a:prstGeom>
          <a:solidFill>
            <a:schemeClr val="accent2"/>
          </a:solidFill>
          <a:ln>
            <a:solidFill>
              <a:schemeClr val="accent2"/>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296" name="Shape 296"/>
          <p:cNvSpPr>
            <a:spLocks noGrp="1"/>
          </p:cNvSpPr>
          <p:nvPr>
            <p:ph type="title"/>
          </p:nvPr>
        </p:nvSpPr>
        <p:spPr>
          <a:prstGeom prst="rect">
            <a:avLst/>
          </a:prstGeom>
        </p:spPr>
        <p:txBody>
          <a:bodyPr/>
          <a:lstStyle/>
          <a:p>
            <a:r>
              <a:t>Add title</a:t>
            </a:r>
          </a:p>
        </p:txBody>
      </p:sp>
      <p:sp>
        <p:nvSpPr>
          <p:cNvPr id="297" name="Shape 297"/>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6"/>
          <p:cNvSpPr/>
          <p:nvPr userDrawn="1"/>
        </p:nvSpPr>
        <p:spPr>
          <a:xfrm>
            <a:off x="5138561" y="0"/>
            <a:ext cx="7053439" cy="686185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8806" r="3334"/>
          <a:stretch/>
        </p:blipFill>
        <p:spPr>
          <a:xfrm>
            <a:off x="-2" y="282"/>
            <a:ext cx="7053941" cy="6857717"/>
          </a:xfrm>
          <a:prstGeom prst="rect">
            <a:avLst/>
          </a:prstGeom>
        </p:spPr>
      </p:pic>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1939353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822504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943369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65237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691334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3974538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3211433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9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content &amp; chart">
    <p:spTree>
      <p:nvGrpSpPr>
        <p:cNvPr id="1" name=""/>
        <p:cNvGrpSpPr/>
        <p:nvPr/>
      </p:nvGrpSpPr>
      <p:grpSpPr>
        <a:xfrm>
          <a:off x="0" y="0"/>
          <a:ext cx="0" cy="0"/>
          <a:chOff x="0" y="0"/>
          <a:chExt cx="0" cy="0"/>
        </a:xfrm>
      </p:grpSpPr>
      <p:pic>
        <p:nvPicPr>
          <p:cNvPr id="327"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328" name="Shape 328"/>
          <p:cNvSpPr/>
          <p:nvPr/>
        </p:nvSpPr>
        <p:spPr>
          <a:xfrm>
            <a:off x="3150" y="485737"/>
            <a:ext cx="203039" cy="738228"/>
          </a:xfrm>
          <a:prstGeom prst="rect">
            <a:avLst/>
          </a:prstGeom>
          <a:solidFill>
            <a:schemeClr val="accent2"/>
          </a:solidFill>
          <a:ln>
            <a:solidFill>
              <a:schemeClr val="accent2"/>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329" name="Shape 329"/>
          <p:cNvSpPr>
            <a:spLocks noGrp="1"/>
          </p:cNvSpPr>
          <p:nvPr>
            <p:ph type="title"/>
          </p:nvPr>
        </p:nvSpPr>
        <p:spPr>
          <a:xfrm>
            <a:off x="725487" y="485737"/>
            <a:ext cx="9565996" cy="826774"/>
          </a:xfrm>
          <a:prstGeom prst="rect">
            <a:avLst/>
          </a:prstGeom>
        </p:spPr>
        <p:txBody>
          <a:bodyPr/>
          <a:lstStyle/>
          <a:p>
            <a:r>
              <a:t>Add title</a:t>
            </a:r>
          </a:p>
        </p:txBody>
      </p:sp>
      <p:sp>
        <p:nvSpPr>
          <p:cNvPr id="330" name="Shape 330"/>
          <p:cNvSpPr>
            <a:spLocks noGrp="1"/>
          </p:cNvSpPr>
          <p:nvPr>
            <p:ph type="body" sz="half" idx="1"/>
          </p:nvPr>
        </p:nvSpPr>
        <p:spPr>
          <a:xfrm>
            <a:off x="725487" y="1773235"/>
            <a:ext cx="5205415" cy="4464055"/>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331" name="Shape 331"/>
          <p:cNvSpPr>
            <a:spLocks noGrp="1"/>
          </p:cNvSpPr>
          <p:nvPr>
            <p:ph type="body" sz="quarter" idx="13"/>
          </p:nvPr>
        </p:nvSpPr>
        <p:spPr>
          <a:xfrm>
            <a:off x="6261101" y="1773235"/>
            <a:ext cx="5205413" cy="289101"/>
          </a:xfrm>
          <a:prstGeom prst="rect">
            <a:avLst/>
          </a:prstGeom>
        </p:spPr>
        <p:txBody>
          <a:bodyPr/>
          <a:lstStyle/>
          <a:p>
            <a:pPr>
              <a:defRPr spc="-100"/>
            </a:pPr>
            <a:endParaRPr/>
          </a:p>
        </p:txBody>
      </p:sp>
      <p:sp>
        <p:nvSpPr>
          <p:cNvPr id="332" name="Shape 33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Green quote">
    <p:bg>
      <p:bgPr>
        <a:solidFill>
          <a:schemeClr val="accent3"/>
        </a:solidFill>
        <a:effectLst/>
      </p:bgPr>
    </p:bg>
    <p:spTree>
      <p:nvGrpSpPr>
        <p:cNvPr id="1" name=""/>
        <p:cNvGrpSpPr/>
        <p:nvPr/>
      </p:nvGrpSpPr>
      <p:grpSpPr>
        <a:xfrm>
          <a:off x="0" y="0"/>
          <a:ext cx="0" cy="0"/>
          <a:chOff x="0" y="0"/>
          <a:chExt cx="0" cy="0"/>
        </a:xfrm>
      </p:grpSpPr>
      <p:sp>
        <p:nvSpPr>
          <p:cNvPr id="389" name="Shape 389"/>
          <p:cNvSpPr/>
          <p:nvPr/>
        </p:nvSpPr>
        <p:spPr>
          <a:xfrm>
            <a:off x="3153" y="485737"/>
            <a:ext cx="108000" cy="738228"/>
          </a:xfrm>
          <a:prstGeom prst="rect">
            <a:avLst/>
          </a:prstGeom>
          <a:solidFill>
            <a:srgbClr val="FFFFFF"/>
          </a:solidFill>
          <a:ln>
            <a:solidFill>
              <a:srgbClr val="FFFFFF"/>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pic>
        <p:nvPicPr>
          <p:cNvPr id="390" name="page1image424.png"/>
          <p:cNvPicPr>
            <a:picLocks noChangeAspect="1"/>
          </p:cNvPicPr>
          <p:nvPr/>
        </p:nvPicPr>
        <p:blipFill>
          <a:blip r:embed="rId2"/>
          <a:stretch>
            <a:fillRect/>
          </a:stretch>
        </p:blipFill>
        <p:spPr>
          <a:xfrm>
            <a:off x="9759748" y="5683231"/>
            <a:ext cx="2008729" cy="749371"/>
          </a:xfrm>
          <a:prstGeom prst="rect">
            <a:avLst/>
          </a:prstGeom>
          <a:ln w="12700">
            <a:miter lim="400000"/>
          </a:ln>
        </p:spPr>
      </p:pic>
      <p:sp>
        <p:nvSpPr>
          <p:cNvPr id="391" name="Shape 391"/>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pic>
        <p:nvPicPr>
          <p:cNvPr id="419"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420" name="Shape 420"/>
          <p:cNvSpPr/>
          <p:nvPr/>
        </p:nvSpPr>
        <p:spPr>
          <a:xfrm>
            <a:off x="3150" y="485737"/>
            <a:ext cx="203039" cy="738228"/>
          </a:xfrm>
          <a:prstGeom prst="rect">
            <a:avLst/>
          </a:prstGeom>
          <a:solidFill>
            <a:schemeClr val="accent3"/>
          </a:solidFill>
          <a:ln>
            <a:solidFill>
              <a:schemeClr val="accent3"/>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421" name="Shape 421"/>
          <p:cNvSpPr>
            <a:spLocks noGrp="1"/>
          </p:cNvSpPr>
          <p:nvPr>
            <p:ph type="body" idx="1"/>
          </p:nvPr>
        </p:nvSpPr>
        <p:spPr>
          <a:xfrm>
            <a:off x="725489" y="1773239"/>
            <a:ext cx="10741026" cy="4464052"/>
          </a:xfrm>
          <a:prstGeom prst="rect">
            <a:avLst/>
          </a:prstGeom>
        </p:spPr>
        <p:txBody>
          <a:bodyPr/>
          <a:lstStyle>
            <a:lvl5pPr marL="896937" indent="-227012"/>
          </a:lstStyle>
          <a:p>
            <a:r>
              <a:t>Add first level body copy</a:t>
            </a:r>
          </a:p>
          <a:p>
            <a:pPr lvl="1"/>
            <a:r>
              <a:t>Second level</a:t>
            </a:r>
          </a:p>
          <a:p>
            <a:pPr lvl="2"/>
            <a:r>
              <a:t>Third level</a:t>
            </a:r>
          </a:p>
          <a:p>
            <a:pPr lvl="3"/>
            <a:r>
              <a:t>Fourth level</a:t>
            </a:r>
          </a:p>
          <a:p>
            <a:pPr lvl="4"/>
            <a:r>
              <a:t>Fifth level</a:t>
            </a:r>
          </a:p>
        </p:txBody>
      </p:sp>
      <p:sp>
        <p:nvSpPr>
          <p:cNvPr id="422" name="Shape 422"/>
          <p:cNvSpPr>
            <a:spLocks noGrp="1"/>
          </p:cNvSpPr>
          <p:nvPr>
            <p:ph type="title"/>
          </p:nvPr>
        </p:nvSpPr>
        <p:spPr>
          <a:xfrm>
            <a:off x="725487" y="485737"/>
            <a:ext cx="9565996" cy="826774"/>
          </a:xfrm>
          <a:prstGeom prst="rect">
            <a:avLst/>
          </a:prstGeom>
        </p:spPr>
        <p:txBody>
          <a:bodyPr/>
          <a:lstStyle/>
          <a:p>
            <a:r>
              <a:t>Add title</a:t>
            </a:r>
          </a:p>
        </p:txBody>
      </p:sp>
      <p:sp>
        <p:nvSpPr>
          <p:cNvPr id="423" name="Shape 423"/>
          <p:cNvSpPr>
            <a:spLocks noGrp="1"/>
          </p:cNvSpPr>
          <p:nvPr>
            <p:ph type="body" sz="quarter" idx="13"/>
          </p:nvPr>
        </p:nvSpPr>
        <p:spPr>
          <a:xfrm>
            <a:off x="725488" y="1327025"/>
            <a:ext cx="9571036" cy="257318"/>
          </a:xfrm>
          <a:prstGeom prst="rect">
            <a:avLst/>
          </a:prstGeom>
        </p:spPr>
        <p:txBody>
          <a:bodyPr/>
          <a:lstStyle/>
          <a:p>
            <a:pPr>
              <a:defRPr spc="-100"/>
            </a:pPr>
            <a:endParaRPr/>
          </a:p>
        </p:txBody>
      </p:sp>
      <p:sp>
        <p:nvSpPr>
          <p:cNvPr id="424" name="Shape 42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content &amp; chart">
    <p:spTree>
      <p:nvGrpSpPr>
        <p:cNvPr id="1" name=""/>
        <p:cNvGrpSpPr/>
        <p:nvPr/>
      </p:nvGrpSpPr>
      <p:grpSpPr>
        <a:xfrm>
          <a:off x="0" y="0"/>
          <a:ext cx="0" cy="0"/>
          <a:chOff x="0" y="0"/>
          <a:chExt cx="0" cy="0"/>
        </a:xfrm>
      </p:grpSpPr>
      <p:pic>
        <p:nvPicPr>
          <p:cNvPr id="431" name="image3.png"/>
          <p:cNvPicPr>
            <a:picLocks noChangeAspect="1"/>
          </p:cNvPicPr>
          <p:nvPr/>
        </p:nvPicPr>
        <p:blipFill>
          <a:blip r:embed="rId2"/>
          <a:stretch>
            <a:fillRect/>
          </a:stretch>
        </p:blipFill>
        <p:spPr>
          <a:xfrm>
            <a:off x="10905817" y="479922"/>
            <a:ext cx="560697" cy="731343"/>
          </a:xfrm>
          <a:prstGeom prst="rect">
            <a:avLst/>
          </a:prstGeom>
          <a:ln w="12700">
            <a:miter lim="400000"/>
          </a:ln>
        </p:spPr>
      </p:pic>
      <p:sp>
        <p:nvSpPr>
          <p:cNvPr id="432" name="Shape 432"/>
          <p:cNvSpPr/>
          <p:nvPr/>
        </p:nvSpPr>
        <p:spPr>
          <a:xfrm>
            <a:off x="3150" y="485737"/>
            <a:ext cx="203039" cy="738228"/>
          </a:xfrm>
          <a:prstGeom prst="rect">
            <a:avLst/>
          </a:prstGeom>
          <a:solidFill>
            <a:schemeClr val="accent3"/>
          </a:solidFill>
          <a:ln>
            <a:solidFill>
              <a:schemeClr val="accent3"/>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433" name="Shape 433"/>
          <p:cNvSpPr>
            <a:spLocks noGrp="1"/>
          </p:cNvSpPr>
          <p:nvPr>
            <p:ph type="title"/>
          </p:nvPr>
        </p:nvSpPr>
        <p:spPr>
          <a:xfrm>
            <a:off x="725487" y="485737"/>
            <a:ext cx="9565996" cy="826774"/>
          </a:xfrm>
          <a:prstGeom prst="rect">
            <a:avLst/>
          </a:prstGeom>
        </p:spPr>
        <p:txBody>
          <a:bodyPr/>
          <a:lstStyle/>
          <a:p>
            <a:r>
              <a:t>Add title</a:t>
            </a:r>
          </a:p>
        </p:txBody>
      </p:sp>
      <p:sp>
        <p:nvSpPr>
          <p:cNvPr id="434" name="Shape 434"/>
          <p:cNvSpPr>
            <a:spLocks noGrp="1"/>
          </p:cNvSpPr>
          <p:nvPr>
            <p:ph type="body" sz="half" idx="1"/>
          </p:nvPr>
        </p:nvSpPr>
        <p:spPr>
          <a:xfrm>
            <a:off x="725487" y="1773235"/>
            <a:ext cx="5205415" cy="4464055"/>
          </a:xfrm>
          <a:prstGeom prst="rect">
            <a:avLst/>
          </a:prstGeom>
        </p:spPr>
        <p:txBody>
          <a:bodyPr/>
          <a:lstStyle/>
          <a:p>
            <a:r>
              <a:t>First level text</a:t>
            </a:r>
          </a:p>
          <a:p>
            <a:pPr lvl="1"/>
            <a:r>
              <a:t>Second level</a:t>
            </a:r>
          </a:p>
          <a:p>
            <a:pPr lvl="2"/>
            <a:r>
              <a:t>Third level</a:t>
            </a:r>
          </a:p>
          <a:p>
            <a:pPr lvl="3"/>
            <a:r>
              <a:t>Fourth level</a:t>
            </a:r>
          </a:p>
          <a:p>
            <a:pPr lvl="4"/>
            <a:r>
              <a:t>Fifth level</a:t>
            </a:r>
          </a:p>
        </p:txBody>
      </p:sp>
      <p:sp>
        <p:nvSpPr>
          <p:cNvPr id="435" name="Shape 435"/>
          <p:cNvSpPr>
            <a:spLocks noGrp="1"/>
          </p:cNvSpPr>
          <p:nvPr>
            <p:ph type="body" sz="quarter" idx="13"/>
          </p:nvPr>
        </p:nvSpPr>
        <p:spPr>
          <a:xfrm>
            <a:off x="6261101" y="1773235"/>
            <a:ext cx="5205413" cy="289101"/>
          </a:xfrm>
          <a:prstGeom prst="rect">
            <a:avLst/>
          </a:prstGeom>
        </p:spPr>
        <p:txBody>
          <a:bodyPr/>
          <a:lstStyle/>
          <a:p>
            <a:pPr>
              <a:defRPr spc="-100"/>
            </a:pPr>
            <a:endParaRPr/>
          </a:p>
        </p:txBody>
      </p:sp>
      <p:sp>
        <p:nvSpPr>
          <p:cNvPr id="436" name="Shape 43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455" name="Shape 455"/>
          <p:cNvSpPr>
            <a:spLocks noGrp="1"/>
          </p:cNvSpPr>
          <p:nvPr>
            <p:ph type="sldNum" sz="quarter" idx="2"/>
          </p:nvPr>
        </p:nvSpPr>
        <p:spPr>
          <a:xfrm>
            <a:off x="84639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3.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3.png"/>
          <p:cNvPicPr>
            <a:picLocks noChangeAspect="1"/>
          </p:cNvPicPr>
          <p:nvPr/>
        </p:nvPicPr>
        <p:blipFill>
          <a:blip r:embed="rId18"/>
          <a:stretch>
            <a:fillRect/>
          </a:stretch>
        </p:blipFill>
        <p:spPr>
          <a:xfrm>
            <a:off x="10905817" y="479922"/>
            <a:ext cx="560697" cy="731343"/>
          </a:xfrm>
          <a:prstGeom prst="rect">
            <a:avLst/>
          </a:prstGeom>
          <a:ln w="12700">
            <a:miter lim="400000"/>
          </a:ln>
        </p:spPr>
      </p:pic>
      <p:sp>
        <p:nvSpPr>
          <p:cNvPr id="3" name="Shape 3"/>
          <p:cNvSpPr/>
          <p:nvPr/>
        </p:nvSpPr>
        <p:spPr>
          <a:xfrm>
            <a:off x="3150" y="485737"/>
            <a:ext cx="203039" cy="738228"/>
          </a:xfrm>
          <a:prstGeom prst="rect">
            <a:avLst/>
          </a:prstGeom>
          <a:solidFill>
            <a:schemeClr val="accent1"/>
          </a:solidFill>
          <a:ln>
            <a:solidFill>
              <a:schemeClr val="accent1"/>
            </a:solidFill>
          </a:ln>
        </p:spPr>
        <p:txBody>
          <a:bodyPr lIns="45718" tIns="45718" rIns="45718" bIns="45718"/>
          <a:lstStyle/>
          <a:p>
            <a:pPr algn="ctr">
              <a:defRPr sz="1400">
                <a:solidFill>
                  <a:schemeClr val="accent1"/>
                </a:solidFill>
                <a:latin typeface="+mj-lt"/>
                <a:ea typeface="+mj-ea"/>
                <a:cs typeface="+mj-cs"/>
                <a:sym typeface="Arial"/>
              </a:defRPr>
            </a:pPr>
            <a:endParaRPr dirty="0"/>
          </a:p>
        </p:txBody>
      </p:sp>
      <p:sp>
        <p:nvSpPr>
          <p:cNvPr id="4" name="Shape 4"/>
          <p:cNvSpPr>
            <a:spLocks noGrp="1"/>
          </p:cNvSpPr>
          <p:nvPr>
            <p:ph type="body" idx="1"/>
          </p:nvPr>
        </p:nvSpPr>
        <p:spPr>
          <a:xfrm>
            <a:off x="725487" y="1773239"/>
            <a:ext cx="10741026" cy="44640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Add first level body copy</a:t>
            </a:r>
          </a:p>
          <a:p>
            <a:pPr lvl="1"/>
            <a:r>
              <a:t>Second level</a:t>
            </a:r>
          </a:p>
          <a:p>
            <a:pPr lvl="2"/>
            <a:r>
              <a:t>Third level</a:t>
            </a:r>
          </a:p>
          <a:p>
            <a:pPr lvl="3"/>
            <a:r>
              <a:t>Fourth level</a:t>
            </a:r>
          </a:p>
          <a:p>
            <a:pPr lvl="4"/>
            <a:r>
              <a:t>Fifth level</a:t>
            </a:r>
          </a:p>
        </p:txBody>
      </p:sp>
      <p:sp>
        <p:nvSpPr>
          <p:cNvPr id="5" name="Shape 5"/>
          <p:cNvSpPr>
            <a:spLocks noGrp="1"/>
          </p:cNvSpPr>
          <p:nvPr>
            <p:ph type="title"/>
          </p:nvPr>
        </p:nvSpPr>
        <p:spPr>
          <a:xfrm>
            <a:off x="725487" y="457200"/>
            <a:ext cx="9571037" cy="84925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r>
              <a:t>Add title</a:t>
            </a:r>
          </a:p>
        </p:txBody>
      </p:sp>
      <p:sp>
        <p:nvSpPr>
          <p:cNvPr id="6" name="Shape 6"/>
          <p:cNvSpPr>
            <a:spLocks noGrp="1"/>
          </p:cNvSpPr>
          <p:nvPr>
            <p:ph type="sldNum" sz="quarter" idx="2"/>
          </p:nvPr>
        </p:nvSpPr>
        <p:spPr>
          <a:xfrm>
            <a:off x="725487" y="6503895"/>
            <a:ext cx="266973" cy="259222"/>
          </a:xfrm>
          <a:prstGeom prst="rect">
            <a:avLst/>
          </a:prstGeom>
          <a:ln w="12700">
            <a:miter lim="400000"/>
          </a:ln>
        </p:spPr>
        <p:txBody>
          <a:bodyPr wrap="none" lIns="0" tIns="0" rIns="0" bIns="0">
            <a:spAutoFit/>
          </a:bodyPr>
          <a:lstStyle>
            <a:lvl1pPr>
              <a:defRPr>
                <a:solidFill>
                  <a:srgbClr val="768083"/>
                </a:solidFill>
                <a:latin typeface="+mj-lt"/>
                <a:ea typeface="+mj-ea"/>
                <a:cs typeface="+mj-cs"/>
                <a:sym typeface="Arial"/>
              </a:defRPr>
            </a:lvl1pPr>
          </a:lstStyle>
          <a:p>
            <a:fld id="{86CB4B4D-7CA3-9044-876B-883B54F8677D}" type="slidenum">
              <a:t>‹#›</a:t>
            </a:fld>
            <a:endParaRPr dirty="0"/>
          </a:p>
        </p:txBody>
      </p:sp>
    </p:spTree>
  </p:cSld>
  <p:clrMap bg1="dk1" tx1="lt1" bg2="dk2" tx2="lt2" accent1="accent1" accent2="accent2" accent3="accent3" accent4="accent4" accent5="accent5" accent6="accent6" hlink="hlink" folHlink="folHlink"/>
  <p:sldLayoutIdLst>
    <p:sldLayoutId id="2147483661" r:id="rId1"/>
    <p:sldLayoutId id="2147483666" r:id="rId2"/>
    <p:sldLayoutId id="2147483676" r:id="rId3"/>
    <p:sldLayoutId id="2147483677" r:id="rId4"/>
    <p:sldLayoutId id="2147483680" r:id="rId5"/>
    <p:sldLayoutId id="2147483686" r:id="rId6"/>
    <p:sldLayoutId id="2147483689" r:id="rId7"/>
    <p:sldLayoutId id="2147483690" r:id="rId8"/>
    <p:sldLayoutId id="2147483692" r:id="rId9"/>
    <p:sldLayoutId id="2147483696" r:id="rId10"/>
    <p:sldLayoutId id="2147483699" r:id="rId11"/>
    <p:sldLayoutId id="2147483702" r:id="rId12"/>
    <p:sldLayoutId id="2147483706" r:id="rId13"/>
    <p:sldLayoutId id="2147483709" r:id="rId14"/>
    <p:sldLayoutId id="2147483710" r:id="rId15"/>
    <p:sldLayoutId id="2147483711" r:id="rId16"/>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3200" b="0" i="0" u="none" strike="noStrike" cap="none" spc="-20" baseline="0">
          <a:ln>
            <a:noFill/>
          </a:ln>
          <a:solidFill>
            <a:schemeClr val="accent5"/>
          </a:solidFill>
          <a:uFillTx/>
          <a:latin typeface="+mj-lt"/>
          <a:ea typeface="+mj-ea"/>
          <a:cs typeface="+mj-cs"/>
          <a:sym typeface="Arial"/>
        </a:defRPr>
      </a:lvl9pPr>
    </p:titleStyle>
    <p:bodyStyle>
      <a:lvl1pPr marL="0" marR="0" indent="0" algn="l" defTabSz="914400" rtl="0" latinLnBrk="0">
        <a:lnSpc>
          <a:spcPct val="120000"/>
        </a:lnSpc>
        <a:spcBef>
          <a:spcPts val="300"/>
        </a:spcBef>
        <a:spcAft>
          <a:spcPts val="0"/>
        </a:spcAft>
        <a:buClrTx/>
        <a:buSzTx/>
        <a:buFontTx/>
        <a:buNone/>
        <a:tabLst/>
        <a:defRPr sz="1600" b="0" i="0" u="none" strike="noStrike" cap="none" spc="-20" baseline="0">
          <a:ln>
            <a:noFill/>
          </a:ln>
          <a:solidFill>
            <a:schemeClr val="accent5"/>
          </a:solidFill>
          <a:uFillTx/>
          <a:latin typeface="+mj-lt"/>
          <a:ea typeface="+mj-ea"/>
          <a:cs typeface="+mj-cs"/>
          <a:sym typeface="Arial"/>
        </a:defRPr>
      </a:lvl1pPr>
      <a:lvl2pPr marL="165100" marR="0" indent="-165100" algn="l" defTabSz="914400" rtl="0" latinLnBrk="0">
        <a:lnSpc>
          <a:spcPct val="120000"/>
        </a:lnSpc>
        <a:spcBef>
          <a:spcPts val="300"/>
        </a:spcBef>
        <a:spcAft>
          <a:spcPts val="0"/>
        </a:spcAft>
        <a:buClrTx/>
        <a:buSzPct val="120000"/>
        <a:buFontTx/>
        <a:buChar char="•"/>
        <a:tabLst/>
        <a:defRPr sz="1600" b="0" i="0" u="none" strike="noStrike" cap="none" spc="-20" baseline="0">
          <a:ln>
            <a:noFill/>
          </a:ln>
          <a:solidFill>
            <a:schemeClr val="accent5"/>
          </a:solidFill>
          <a:uFillTx/>
          <a:latin typeface="+mj-lt"/>
          <a:ea typeface="+mj-ea"/>
          <a:cs typeface="+mj-cs"/>
          <a:sym typeface="Arial"/>
        </a:defRPr>
      </a:lvl2pPr>
      <a:lvl3pPr marL="444500" marR="0" indent="-139700"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3pPr>
      <a:lvl4pPr marL="627062" marR="0" indent="-130175"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4pPr>
      <a:lvl5pPr marL="809625" marR="0" indent="-139700"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5pPr>
      <a:lvl6pPr marL="2468878" marR="0" indent="-182878"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6pPr>
      <a:lvl7pPr marL="2926078" marR="0" indent="-182878"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7pPr>
      <a:lvl8pPr marL="3383279" marR="0" indent="-182878"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8pPr>
      <a:lvl9pPr marL="3840479" marR="0" indent="-182879" algn="l" defTabSz="914400" rtl="0" latinLnBrk="0">
        <a:lnSpc>
          <a:spcPct val="120000"/>
        </a:lnSpc>
        <a:spcBef>
          <a:spcPts val="300"/>
        </a:spcBef>
        <a:spcAft>
          <a:spcPts val="0"/>
        </a:spcAft>
        <a:buClrTx/>
        <a:buSzPct val="100000"/>
        <a:buFontTx/>
        <a:buChar char="•"/>
        <a:tabLst/>
        <a:defRPr sz="1600" b="0" i="0" u="none" strike="noStrike" cap="none" spc="-20" baseline="0">
          <a:ln>
            <a:noFill/>
          </a:ln>
          <a:solidFill>
            <a:schemeClr val="accent5"/>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sp>
        <p:nvSpPr>
          <p:cNvPr id="9" name="TextBox 8"/>
          <p:cNvSpPr txBox="1"/>
          <p:nvPr userDrawn="1"/>
        </p:nvSpPr>
        <p:spPr>
          <a:xfrm>
            <a:off x="725487" y="6503895"/>
            <a:ext cx="4367111" cy="211441"/>
          </a:xfrm>
          <a:prstGeom prst="rect">
            <a:avLst/>
          </a:prstGeom>
          <a:noFill/>
        </p:spPr>
        <p:txBody>
          <a:bodyPr wrap="square" lIns="0" tIns="0" rIns="0" bIns="0" rtlCol="0">
            <a:noAutofit/>
          </a:bodyPr>
          <a:lstStyle/>
          <a:p>
            <a:pPr algn="l"/>
            <a:r>
              <a:rPr lang="en-ZA" sz="800" dirty="0">
                <a:solidFill>
                  <a:schemeClr val="accent4"/>
                </a:solidFill>
                <a:latin typeface="+mj-lt"/>
                <a:cs typeface="Calibri" panose="020F0502020204030204" pitchFamily="34" charset="0"/>
              </a:rPr>
              <a:t>ECONOMIC AND INVESTMENT</a:t>
            </a:r>
            <a:r>
              <a:rPr lang="en-ZA" sz="800" baseline="0" dirty="0">
                <a:solidFill>
                  <a:schemeClr val="accent4"/>
                </a:solidFill>
                <a:latin typeface="+mj-lt"/>
                <a:cs typeface="Calibri" panose="020F0502020204030204" pitchFamily="34" charset="0"/>
              </a:rPr>
              <a:t> STRATEGY  |  </a:t>
            </a:r>
            <a:fld id="{3027ADC6-51D0-4B42-9CA5-ECC45EDE0EDC}" type="slidenum">
              <a:rPr lang="en-ZA" sz="800" baseline="0" smtClean="0">
                <a:solidFill>
                  <a:schemeClr val="accent4"/>
                </a:solidFill>
                <a:latin typeface="+mj-lt"/>
                <a:cs typeface="Calibri" panose="020F0502020204030204" pitchFamily="34" charset="0"/>
              </a:rPr>
              <a:t>‹#›</a:t>
            </a:fld>
            <a:endParaRPr lang="en-ZA" sz="800" dirty="0">
              <a:solidFill>
                <a:schemeClr val="accent4"/>
              </a:solidFill>
              <a:latin typeface="+mj-lt"/>
              <a:cs typeface="Calibri" panose="020F0502020204030204" pitchFamily="34" charset="0"/>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6876242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46" r:id="rId11"/>
  </p:sldLayoutIdLst>
  <p:hf hdr="0" ftr="0" dt="0"/>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sp>
        <p:nvSpPr>
          <p:cNvPr id="9" name="TextBox 8"/>
          <p:cNvSpPr txBox="1"/>
          <p:nvPr userDrawn="1"/>
        </p:nvSpPr>
        <p:spPr>
          <a:xfrm>
            <a:off x="725487" y="6503895"/>
            <a:ext cx="4367111" cy="211441"/>
          </a:xfrm>
          <a:prstGeom prst="rect">
            <a:avLst/>
          </a:prstGeom>
          <a:noFill/>
        </p:spPr>
        <p:txBody>
          <a:bodyPr wrap="square" lIns="0" tIns="0" rIns="0" bIns="0" rtlCol="0">
            <a:noAutofit/>
          </a:bodyPr>
          <a:lstStyle/>
          <a:p>
            <a:pPr algn="l"/>
            <a:r>
              <a:rPr lang="en-ZA" sz="800" dirty="0">
                <a:solidFill>
                  <a:schemeClr val="accent3"/>
                </a:solidFill>
                <a:latin typeface="+mj-lt"/>
                <a:cs typeface="Calibri" panose="020F0502020204030204" pitchFamily="34" charset="0"/>
              </a:rPr>
              <a:t>ECONOMIC AND INVESTMENT</a:t>
            </a:r>
            <a:r>
              <a:rPr lang="en-ZA" sz="800" baseline="0" dirty="0">
                <a:solidFill>
                  <a:schemeClr val="accent3"/>
                </a:solidFill>
                <a:latin typeface="+mj-lt"/>
                <a:cs typeface="Calibri" panose="020F0502020204030204" pitchFamily="34" charset="0"/>
              </a:rPr>
              <a:t> STRATEGY  |  </a:t>
            </a:r>
            <a:fld id="{3027ADC6-51D0-4B42-9CA5-ECC45EDE0EDC}" type="slidenum">
              <a:rPr lang="en-ZA" sz="800" baseline="0" smtClean="0">
                <a:solidFill>
                  <a:schemeClr val="accent3"/>
                </a:solidFill>
                <a:latin typeface="+mj-lt"/>
                <a:cs typeface="Calibri" panose="020F0502020204030204" pitchFamily="34" charset="0"/>
              </a:rPr>
              <a:t>‹#›</a:t>
            </a:fld>
            <a:endParaRPr lang="en-ZA" sz="800" dirty="0">
              <a:solidFill>
                <a:schemeClr val="accent3"/>
              </a:solidFill>
              <a:latin typeface="+mj-lt"/>
              <a:cs typeface="Calibri" panose="020F0502020204030204" pitchFamily="34" charset="0"/>
            </a:endParaRP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9746242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hf hdr="0" ftr="0" dt="0"/>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sp>
        <p:nvSpPr>
          <p:cNvPr id="9" name="TextBox 8"/>
          <p:cNvSpPr txBox="1"/>
          <p:nvPr userDrawn="1"/>
        </p:nvSpPr>
        <p:spPr>
          <a:xfrm>
            <a:off x="725487" y="6503895"/>
            <a:ext cx="4367111" cy="211441"/>
          </a:xfrm>
          <a:prstGeom prst="rect">
            <a:avLst/>
          </a:prstGeom>
          <a:noFill/>
        </p:spPr>
        <p:txBody>
          <a:bodyPr wrap="square" lIns="0" tIns="0" rIns="0" bIns="0" rtlCol="0">
            <a:noAutofit/>
          </a:bodyPr>
          <a:lstStyle/>
          <a:p>
            <a:pPr algn="l"/>
            <a:r>
              <a:rPr lang="en-ZA" sz="800" dirty="0">
                <a:solidFill>
                  <a:schemeClr val="bg2"/>
                </a:solidFill>
                <a:latin typeface="+mj-lt"/>
                <a:cs typeface="Calibri" panose="020F0502020204030204" pitchFamily="34" charset="0"/>
              </a:rPr>
              <a:t>ECONOMIC AND INVESTMENT</a:t>
            </a:r>
            <a:r>
              <a:rPr lang="en-ZA" sz="800" baseline="0" dirty="0">
                <a:solidFill>
                  <a:schemeClr val="bg2"/>
                </a:solidFill>
                <a:latin typeface="+mj-lt"/>
                <a:cs typeface="Calibri" panose="020F0502020204030204" pitchFamily="34" charset="0"/>
              </a:rPr>
              <a:t> STRATEGY  |  </a:t>
            </a:r>
            <a:fld id="{3027ADC6-51D0-4B42-9CA5-ECC45EDE0EDC}" type="slidenum">
              <a:rPr lang="en-ZA" sz="800" baseline="0" smtClean="0">
                <a:solidFill>
                  <a:schemeClr val="bg2"/>
                </a:solidFill>
                <a:latin typeface="+mj-lt"/>
                <a:cs typeface="Calibri" panose="020F0502020204030204" pitchFamily="34" charset="0"/>
              </a:rPr>
              <a:t>‹#›</a:t>
            </a:fld>
            <a:endParaRPr lang="en-ZA" sz="800" dirty="0">
              <a:solidFill>
                <a:schemeClr val="bg2"/>
              </a:solidFill>
              <a:latin typeface="+mj-lt"/>
              <a:cs typeface="Calibri" panose="020F0502020204030204" pitchFamily="34" charset="0"/>
            </a:endParaRP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171822064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ftr="0" dt="0"/>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D0AE40-07DB-FE75-393E-1466EE84E8C5}"/>
              </a:ext>
            </a:extLst>
          </p:cNvPr>
          <p:cNvSpPr>
            <a:spLocks noGrp="1"/>
          </p:cNvSpPr>
          <p:nvPr>
            <p:ph type="sldNum" sz="quarter" idx="2"/>
          </p:nvPr>
        </p:nvSpPr>
        <p:spPr/>
        <p:txBody>
          <a:bodyPr/>
          <a:lstStyle/>
          <a:p>
            <a:fld id="{86CB4B4D-7CA3-9044-876B-883B54F8677D}" type="slidenum">
              <a:rPr lang="en-ZA" smtClean="0"/>
              <a:t>1</a:t>
            </a:fld>
            <a:endParaRPr lang="en-ZA" dirty="0"/>
          </a:p>
        </p:txBody>
      </p:sp>
      <p:pic>
        <p:nvPicPr>
          <p:cNvPr id="3" name="Picture 2" descr="Graphical user interface">
            <a:extLst>
              <a:ext uri="{FF2B5EF4-FFF2-40B4-BE49-F238E27FC236}">
                <a16:creationId xmlns:a16="http://schemas.microsoft.com/office/drawing/2014/main" id="{772CFDCE-277C-3A0A-5375-AD46E0765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267"/>
            <a:ext cx="12192000" cy="6854772"/>
          </a:xfrm>
          <a:prstGeom prst="rect">
            <a:avLst/>
          </a:prstGeom>
        </p:spPr>
      </p:pic>
      <p:sp>
        <p:nvSpPr>
          <p:cNvPr id="7" name="TextBox 6">
            <a:extLst>
              <a:ext uri="{FF2B5EF4-FFF2-40B4-BE49-F238E27FC236}">
                <a16:creationId xmlns:a16="http://schemas.microsoft.com/office/drawing/2014/main" id="{4B692D8F-D944-5CDF-ACBD-6012BD84A745}"/>
              </a:ext>
            </a:extLst>
          </p:cNvPr>
          <p:cNvSpPr txBox="1"/>
          <p:nvPr/>
        </p:nvSpPr>
        <p:spPr>
          <a:xfrm>
            <a:off x="499208" y="3966476"/>
            <a:ext cx="823839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b="1" dirty="0">
                <a:solidFill>
                  <a:schemeClr val="bg1"/>
                </a:solidFill>
              </a:rPr>
              <a:t>Titling/ Tenure Reform Symposium 2025</a:t>
            </a:r>
          </a:p>
          <a:p>
            <a:pPr algn="ctr"/>
            <a:endParaRPr lang="en-US" sz="2400" b="1" dirty="0">
              <a:solidFill>
                <a:schemeClr val="bg1"/>
              </a:solidFill>
            </a:endParaRPr>
          </a:p>
          <a:p>
            <a:pPr algn="ctr"/>
            <a:r>
              <a:rPr lang="en-US" sz="2400" b="1" dirty="0">
                <a:solidFill>
                  <a:schemeClr val="bg1"/>
                </a:solidFill>
              </a:rPr>
              <a:t>Fast-tracking Titling/Tenure through Township Regularization </a:t>
            </a:r>
            <a:r>
              <a:rPr lang="en-US" sz="2400" b="1" dirty="0" err="1">
                <a:solidFill>
                  <a:schemeClr val="bg1"/>
                </a:solidFill>
              </a:rPr>
              <a:t>Programme</a:t>
            </a:r>
            <a:endParaRPr lang="en-US" sz="2400" b="1" dirty="0">
              <a:solidFill>
                <a:schemeClr val="bg1"/>
              </a:solidFill>
            </a:endParaRPr>
          </a:p>
          <a:p>
            <a:pPr algn="ctr"/>
            <a:r>
              <a:rPr lang="en-US" sz="2400" b="1" dirty="0">
                <a:solidFill>
                  <a:schemeClr val="bg1"/>
                </a:solidFill>
              </a:rPr>
              <a:t>Date: 25 March 2025</a:t>
            </a:r>
          </a:p>
          <a:p>
            <a:pPr algn="ctr"/>
            <a:r>
              <a:rPr lang="en-US" sz="2400" b="1" dirty="0">
                <a:solidFill>
                  <a:schemeClr val="bg1"/>
                </a:solidFill>
              </a:rPr>
              <a:t>Presenter: Mr. Bathabile Moabi</a:t>
            </a:r>
            <a:endParaRPr lang="en-ZA" sz="2400" b="1" dirty="0">
              <a:solidFill>
                <a:schemeClr val="bg1"/>
              </a:solidFill>
            </a:endParaRPr>
          </a:p>
        </p:txBody>
      </p:sp>
    </p:spTree>
    <p:extLst>
      <p:ext uri="{BB962C8B-B14F-4D97-AF65-F5344CB8AC3E}">
        <p14:creationId xmlns:p14="http://schemas.microsoft.com/office/powerpoint/2010/main" val="3240628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39D8D-3133-004F-21B3-0A333EEC72A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F338AA7-8C31-B9B7-AD90-9DF8E9BDC39C}"/>
              </a:ext>
            </a:extLst>
          </p:cNvPr>
          <p:cNvSpPr>
            <a:spLocks noGrp="1"/>
          </p:cNvSpPr>
          <p:nvPr>
            <p:ph type="body" sz="quarter" idx="12"/>
          </p:nvPr>
        </p:nvSpPr>
        <p:spPr>
          <a:xfrm>
            <a:off x="371475" y="923925"/>
            <a:ext cx="10875963" cy="5476874"/>
          </a:xfrm>
        </p:spPr>
        <p:txBody>
          <a:bodyPr/>
          <a:lstStyle/>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defRPr/>
            </a:pPr>
            <a:r>
              <a:rPr lang="en-US" sz="2000" dirty="0"/>
              <a:t>Numerous townships were since left at the stage of endorsement of the General Plan. Some General Plans filed at the Deeds Office are incorrect;</a:t>
            </a:r>
          </a:p>
          <a:p>
            <a:pPr algn="just">
              <a:defRPr/>
            </a:pPr>
            <a:endParaRPr lang="en-US" sz="2000" dirty="0"/>
          </a:p>
          <a:p>
            <a:pPr marL="285750" indent="-285750" algn="just">
              <a:buFont typeface="Arial" panose="020B0604020202020204" pitchFamily="34" charset="0"/>
              <a:buChar char="•"/>
              <a:defRPr/>
            </a:pPr>
            <a:r>
              <a:rPr lang="en-US" sz="2000" dirty="0"/>
              <a:t>Its challenging to obtain Service Certificates due to the contraventions on the ground, such as properties straddling over erf boundaries and servitudes (i.e. Tembisa Ext 7, Temong, </a:t>
            </a:r>
            <a:r>
              <a:rPr lang="en-US" sz="2000" dirty="0" err="1"/>
              <a:t>Lifateng</a:t>
            </a:r>
            <a:r>
              <a:rPr lang="en-US" sz="2000" dirty="0"/>
              <a:t>). </a:t>
            </a:r>
          </a:p>
          <a:p>
            <a:pPr marL="285750" indent="-285750" algn="just">
              <a:buFont typeface="Arial" panose="020B0604020202020204" pitchFamily="34" charset="0"/>
              <a:buChar char="•"/>
              <a:defRPr/>
            </a:pPr>
            <a:endParaRPr lang="en-US" sz="2000" dirty="0"/>
          </a:p>
          <a:p>
            <a:pPr marL="285750" indent="-285750" algn="just">
              <a:buFont typeface="Arial" panose="020B0604020202020204" pitchFamily="34" charset="0"/>
              <a:buChar char="•"/>
              <a:defRPr/>
            </a:pPr>
            <a:r>
              <a:rPr lang="en-US" sz="2000" dirty="0"/>
              <a:t>This requires the establishment of new General Plans before registration of Townships. </a:t>
            </a:r>
          </a:p>
          <a:p>
            <a:pPr algn="just">
              <a:defRPr/>
            </a:pPr>
            <a:endParaRPr lang="en-US" sz="2000" dirty="0"/>
          </a:p>
          <a:p>
            <a:pPr marL="285750" indent="-285750" algn="just">
              <a:buFont typeface="Arial" panose="020B0604020202020204" pitchFamily="34" charset="0"/>
              <a:buChar char="•"/>
              <a:defRPr/>
            </a:pPr>
            <a:r>
              <a:rPr lang="en-US" sz="2000" dirty="0"/>
              <a:t>Some citizens were since provided with letters of occupation of certain properties, yet those properties are not registered at both Surveyor General Office and Deeds Office respectively (i.e. </a:t>
            </a:r>
            <a:r>
              <a:rPr lang="en-US" sz="2000" dirty="0" err="1"/>
              <a:t>Tokoza</a:t>
            </a:r>
            <a:r>
              <a:rPr lang="en-US" sz="2000" dirty="0"/>
              <a:t> Township).</a:t>
            </a:r>
          </a:p>
          <a:p>
            <a:pPr marL="285750" indent="-285750" algn="just">
              <a:buFont typeface="Arial" panose="020B0604020202020204" pitchFamily="34" charset="0"/>
              <a:buChar char="•"/>
              <a:defRPr/>
            </a:pPr>
            <a:endParaRPr lang="en-US" sz="2000" dirty="0"/>
          </a:p>
          <a:p>
            <a:pPr marL="285750" indent="-285750" algn="just">
              <a:buFont typeface="Arial" panose="020B0604020202020204" pitchFamily="34" charset="0"/>
              <a:buChar char="•"/>
            </a:pPr>
            <a:endParaRPr lang="en-US" sz="1800" dirty="0">
              <a:latin typeface="+mn-lt"/>
            </a:endParaRPr>
          </a:p>
          <a:p>
            <a:endParaRPr lang="en-US" sz="1800" dirty="0">
              <a:latin typeface="+mn-lt"/>
            </a:endParaRPr>
          </a:p>
        </p:txBody>
      </p:sp>
      <p:sp>
        <p:nvSpPr>
          <p:cNvPr id="6" name="Title 5">
            <a:extLst>
              <a:ext uri="{FF2B5EF4-FFF2-40B4-BE49-F238E27FC236}">
                <a16:creationId xmlns:a16="http://schemas.microsoft.com/office/drawing/2014/main" id="{574A4768-5270-5F79-7D34-2BBFCC206A2F}"/>
              </a:ext>
            </a:extLst>
          </p:cNvPr>
          <p:cNvSpPr>
            <a:spLocks noGrp="1"/>
          </p:cNvSpPr>
          <p:nvPr>
            <p:ph type="title"/>
          </p:nvPr>
        </p:nvSpPr>
        <p:spPr>
          <a:xfrm>
            <a:off x="666750" y="185895"/>
            <a:ext cx="9788560" cy="738030"/>
          </a:xfrm>
          <a:solidFill>
            <a:schemeClr val="accent2"/>
          </a:solidFill>
        </p:spPr>
        <p:txBody>
          <a:bodyPr/>
          <a:lstStyle/>
          <a:p>
            <a:pPr algn="ctr"/>
            <a:r>
              <a:rPr lang="en-US" b="1" dirty="0"/>
              <a:t>Challenges &amp; Areas of Intervention </a:t>
            </a:r>
            <a:endParaRPr lang="en-ZA" b="1" dirty="0"/>
          </a:p>
        </p:txBody>
      </p:sp>
      <p:sp>
        <p:nvSpPr>
          <p:cNvPr id="4" name="Slide Number Placeholder 3">
            <a:extLst>
              <a:ext uri="{FF2B5EF4-FFF2-40B4-BE49-F238E27FC236}">
                <a16:creationId xmlns:a16="http://schemas.microsoft.com/office/drawing/2014/main" id="{3D5E0785-A938-39ED-1EED-AF2BAC33E27E}"/>
              </a:ext>
            </a:extLst>
          </p:cNvPr>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10</a:t>
            </a:fld>
            <a:endParaRPr lang="en-ZA" dirty="0"/>
          </a:p>
        </p:txBody>
      </p:sp>
      <p:sp>
        <p:nvSpPr>
          <p:cNvPr id="2" name="Title 5">
            <a:extLst>
              <a:ext uri="{FF2B5EF4-FFF2-40B4-BE49-F238E27FC236}">
                <a16:creationId xmlns:a16="http://schemas.microsoft.com/office/drawing/2014/main" id="{2343E793-06B2-4A6E-36B1-BEFBC50A3173}"/>
              </a:ext>
            </a:extLst>
          </p:cNvPr>
          <p:cNvSpPr txBox="1">
            <a:spLocks/>
          </p:cNvSpPr>
          <p:nvPr/>
        </p:nvSpPr>
        <p:spPr>
          <a:xfrm>
            <a:off x="944562" y="2238375"/>
            <a:ext cx="9571037" cy="84925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pPr algn="ctr"/>
            <a:endParaRPr lang="fr-FR" b="1" dirty="0"/>
          </a:p>
        </p:txBody>
      </p:sp>
    </p:spTree>
    <p:extLst>
      <p:ext uri="{BB962C8B-B14F-4D97-AF65-F5344CB8AC3E}">
        <p14:creationId xmlns:p14="http://schemas.microsoft.com/office/powerpoint/2010/main" val="194284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EF27-BBF8-AB8E-0AF3-1EE6BAACA71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5A8A689-DDDF-73B8-BD9F-FBFCBEA8CB4C}"/>
              </a:ext>
            </a:extLst>
          </p:cNvPr>
          <p:cNvSpPr>
            <a:spLocks noGrp="1"/>
          </p:cNvSpPr>
          <p:nvPr>
            <p:ph type="body" sz="quarter" idx="12"/>
          </p:nvPr>
        </p:nvSpPr>
        <p:spPr>
          <a:xfrm>
            <a:off x="371475" y="923925"/>
            <a:ext cx="10875963" cy="4773490"/>
          </a:xfrm>
        </p:spPr>
        <p:txBody>
          <a:bodyPr/>
          <a:lstStyle/>
          <a:p>
            <a:pPr marL="285750" indent="-285750">
              <a:buFont typeface="Arial" panose="020B0604020202020204" pitchFamily="34" charset="0"/>
              <a:buChar char="•"/>
            </a:pPr>
            <a:endParaRPr lang="en-US" dirty="0"/>
          </a:p>
          <a:p>
            <a:pPr marL="285750" marR="0" indent="-285750" algn="just">
              <a:lnSpc>
                <a:spcPct val="150000"/>
              </a:lnSpc>
              <a:spcBef>
                <a:spcPts val="200"/>
              </a:spcBef>
              <a:spcAft>
                <a:spcPts val="1000"/>
              </a:spcAft>
              <a:buFont typeface="Arial" panose="020B0604020202020204" pitchFamily="34" charset="0"/>
              <a:buChar char="•"/>
            </a:pPr>
            <a:r>
              <a:rPr lang="en-US" sz="1800" dirty="0">
                <a:effectLst/>
                <a:latin typeface="+mn-lt"/>
                <a:ea typeface="Times New Roman" panose="02020603050405020304" pitchFamily="18" charset="0"/>
                <a:cs typeface="Times New Roman" panose="02020603050405020304" pitchFamily="18" charset="0"/>
              </a:rPr>
              <a:t>Most of the former Black Community Townships are occupied in terms of leasehold agreements whereby the land is still under the ownership of the municipality; </a:t>
            </a:r>
            <a:endParaRPr lang="en-US" sz="1800" dirty="0">
              <a:latin typeface="+mn-lt"/>
              <a:ea typeface="Times New Roman" panose="02020603050405020304" pitchFamily="18" charset="0"/>
              <a:cs typeface="Times New Roman" panose="02020603050405020304" pitchFamily="18" charset="0"/>
            </a:endParaRPr>
          </a:p>
          <a:p>
            <a:pPr marL="285750" marR="0" indent="-285750" algn="just">
              <a:lnSpc>
                <a:spcPct val="150000"/>
              </a:lnSpc>
              <a:spcBef>
                <a:spcPts val="200"/>
              </a:spcBef>
              <a:spcAft>
                <a:spcPts val="1000"/>
              </a:spcAft>
              <a:buFont typeface="Arial" panose="020B0604020202020204" pitchFamily="34" charset="0"/>
              <a:buChar char="•"/>
            </a:pPr>
            <a:r>
              <a:rPr lang="en-US" sz="1800" dirty="0">
                <a:effectLst/>
                <a:latin typeface="+mn-lt"/>
                <a:ea typeface="Times New Roman" panose="02020603050405020304" pitchFamily="18" charset="0"/>
                <a:cs typeface="Times New Roman" panose="02020603050405020304" pitchFamily="18" charset="0"/>
              </a:rPr>
              <a:t>As a result, regularization of these townships results in the conversion of leasehold into freehold title. </a:t>
            </a:r>
          </a:p>
          <a:p>
            <a:pPr marL="285750" marR="0" indent="-285750" algn="just">
              <a:lnSpc>
                <a:spcPct val="150000"/>
              </a:lnSpc>
              <a:spcBef>
                <a:spcPts val="200"/>
              </a:spcBef>
              <a:spcAft>
                <a:spcPts val="1000"/>
              </a:spcAft>
              <a:buFont typeface="Arial" panose="020B0604020202020204" pitchFamily="34" charset="0"/>
              <a:buChar char="•"/>
            </a:pPr>
            <a:r>
              <a:rPr lang="en-US" sz="1800" dirty="0">
                <a:latin typeface="+mn-lt"/>
                <a:ea typeface="Times New Roman" panose="02020603050405020304" pitchFamily="18" charset="0"/>
                <a:cs typeface="Times New Roman" panose="02020603050405020304" pitchFamily="18" charset="0"/>
              </a:rPr>
              <a:t>C</a:t>
            </a:r>
            <a:r>
              <a:rPr lang="en-US" sz="1800" dirty="0">
                <a:effectLst/>
                <a:latin typeface="+mn-lt"/>
                <a:ea typeface="Times New Roman" panose="02020603050405020304" pitchFamily="18" charset="0"/>
                <a:cs typeface="Times New Roman" panose="02020603050405020304" pitchFamily="18" charset="0"/>
              </a:rPr>
              <a:t>hallenges pertaining to land alienation and entering into lease agreements with various potential developers and business communities due to incomplete township establishment’s process, the regularization </a:t>
            </a:r>
            <a:r>
              <a:rPr lang="en-US" sz="1800" dirty="0" err="1">
                <a:effectLst/>
                <a:latin typeface="+mn-lt"/>
                <a:ea typeface="Times New Roman" panose="02020603050405020304" pitchFamily="18" charset="0"/>
                <a:cs typeface="Times New Roman" panose="02020603050405020304" pitchFamily="18" charset="0"/>
              </a:rPr>
              <a:t>programme</a:t>
            </a:r>
            <a:r>
              <a:rPr lang="en-US" sz="1800" dirty="0">
                <a:effectLst/>
                <a:latin typeface="+mn-lt"/>
                <a:ea typeface="Times New Roman" panose="02020603050405020304" pitchFamily="18" charset="0"/>
                <a:cs typeface="Times New Roman" panose="02020603050405020304" pitchFamily="18" charset="0"/>
              </a:rPr>
              <a:t> enable the Real Estate Department to achieve their objectives. </a:t>
            </a:r>
          </a:p>
          <a:p>
            <a:pPr marL="285750" indent="-285750" algn="just">
              <a:buFont typeface="Arial" panose="020B0604020202020204" pitchFamily="34" charset="0"/>
              <a:buChar char="•"/>
              <a:defRPr/>
            </a:pPr>
            <a:endParaRPr lang="en-US" sz="2000" dirty="0"/>
          </a:p>
          <a:p>
            <a:pPr marL="285750" indent="-285750" algn="just">
              <a:buFont typeface="Arial" panose="020B0604020202020204" pitchFamily="34" charset="0"/>
              <a:buChar char="•"/>
            </a:pPr>
            <a:endParaRPr lang="en-US" sz="1800" dirty="0">
              <a:latin typeface="+mn-lt"/>
            </a:endParaRPr>
          </a:p>
          <a:p>
            <a:endParaRPr lang="en-US" sz="1800" dirty="0">
              <a:latin typeface="+mn-lt"/>
            </a:endParaRPr>
          </a:p>
        </p:txBody>
      </p:sp>
      <p:sp>
        <p:nvSpPr>
          <p:cNvPr id="6" name="Title 5">
            <a:extLst>
              <a:ext uri="{FF2B5EF4-FFF2-40B4-BE49-F238E27FC236}">
                <a16:creationId xmlns:a16="http://schemas.microsoft.com/office/drawing/2014/main" id="{F0851576-1BB9-3069-AA13-612867BD0D0B}"/>
              </a:ext>
            </a:extLst>
          </p:cNvPr>
          <p:cNvSpPr>
            <a:spLocks noGrp="1"/>
          </p:cNvSpPr>
          <p:nvPr>
            <p:ph type="title"/>
          </p:nvPr>
        </p:nvSpPr>
        <p:spPr>
          <a:xfrm>
            <a:off x="517490" y="286378"/>
            <a:ext cx="9998109" cy="637547"/>
          </a:xfrm>
          <a:solidFill>
            <a:schemeClr val="accent2"/>
          </a:solidFill>
        </p:spPr>
        <p:txBody>
          <a:bodyPr/>
          <a:lstStyle/>
          <a:p>
            <a:pPr algn="ctr"/>
            <a:r>
              <a:rPr lang="en-US" b="1" dirty="0"/>
              <a:t>Benefits of Township Regularization &amp; the City </a:t>
            </a:r>
            <a:endParaRPr lang="en-ZA" b="1" dirty="0"/>
          </a:p>
        </p:txBody>
      </p:sp>
      <p:sp>
        <p:nvSpPr>
          <p:cNvPr id="4" name="Slide Number Placeholder 3">
            <a:extLst>
              <a:ext uri="{FF2B5EF4-FFF2-40B4-BE49-F238E27FC236}">
                <a16:creationId xmlns:a16="http://schemas.microsoft.com/office/drawing/2014/main" id="{99C2DD1C-51D8-01FD-35BA-3AEA9BFDB724}"/>
              </a:ext>
            </a:extLst>
          </p:cNvPr>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11</a:t>
            </a:fld>
            <a:endParaRPr lang="en-ZA" dirty="0"/>
          </a:p>
        </p:txBody>
      </p:sp>
      <p:sp>
        <p:nvSpPr>
          <p:cNvPr id="2" name="Title 5">
            <a:extLst>
              <a:ext uri="{FF2B5EF4-FFF2-40B4-BE49-F238E27FC236}">
                <a16:creationId xmlns:a16="http://schemas.microsoft.com/office/drawing/2014/main" id="{90FAB54D-11A5-1F2A-AB94-F68BA8F1C878}"/>
              </a:ext>
            </a:extLst>
          </p:cNvPr>
          <p:cNvSpPr txBox="1">
            <a:spLocks/>
          </p:cNvSpPr>
          <p:nvPr/>
        </p:nvSpPr>
        <p:spPr>
          <a:xfrm>
            <a:off x="944562" y="2238375"/>
            <a:ext cx="9571037" cy="84925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pPr algn="ctr"/>
            <a:endParaRPr lang="fr-FR" b="1" dirty="0"/>
          </a:p>
        </p:txBody>
      </p:sp>
    </p:spTree>
    <p:extLst>
      <p:ext uri="{BB962C8B-B14F-4D97-AF65-F5344CB8AC3E}">
        <p14:creationId xmlns:p14="http://schemas.microsoft.com/office/powerpoint/2010/main" val="3288677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D6E6D-D296-808E-0AE8-B62528056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3137D-57E0-1711-25F5-598A031882B8}"/>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with medium confidence">
            <a:extLst>
              <a:ext uri="{FF2B5EF4-FFF2-40B4-BE49-F238E27FC236}">
                <a16:creationId xmlns:a16="http://schemas.microsoft.com/office/drawing/2014/main" id="{CF7557F7-1C10-7703-D08B-FC1364B916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23" y="0"/>
            <a:ext cx="12213223" cy="6866705"/>
          </a:xfrm>
        </p:spPr>
      </p:pic>
      <p:sp>
        <p:nvSpPr>
          <p:cNvPr id="3" name="TextBox 2">
            <a:extLst>
              <a:ext uri="{FF2B5EF4-FFF2-40B4-BE49-F238E27FC236}">
                <a16:creationId xmlns:a16="http://schemas.microsoft.com/office/drawing/2014/main" id="{B7E1755C-17C7-BF91-DFBD-1C9D5414D317}"/>
              </a:ext>
            </a:extLst>
          </p:cNvPr>
          <p:cNvSpPr txBox="1"/>
          <p:nvPr/>
        </p:nvSpPr>
        <p:spPr>
          <a:xfrm>
            <a:off x="2314414" y="3872461"/>
            <a:ext cx="7912661" cy="707886"/>
          </a:xfrm>
          <a:prstGeom prst="rect">
            <a:avLst/>
          </a:prstGeom>
          <a:noFill/>
        </p:spPr>
        <p:txBody>
          <a:bodyPr wrap="square" rtlCol="0">
            <a:spAutoFit/>
          </a:bodyPr>
          <a:lstStyle/>
          <a:p>
            <a:pPr algn="ctr"/>
            <a:r>
              <a:rPr lang="en-US" sz="4000" b="1" dirty="0">
                <a:solidFill>
                  <a:schemeClr val="bg1">
                    <a:lumMod val="75000"/>
                  </a:schemeClr>
                </a:solidFill>
                <a:latin typeface="Arial" panose="020B0604020202020204" pitchFamily="34" charset="0"/>
                <a:cs typeface="Arial" panose="020B0604020202020204" pitchFamily="34" charset="0"/>
              </a:rPr>
              <a:t>THANK</a:t>
            </a:r>
            <a:r>
              <a:rPr lang="en-US" sz="2000" b="1" dirty="0">
                <a:solidFill>
                  <a:schemeClr val="bg1">
                    <a:lumMod val="75000"/>
                  </a:schemeClr>
                </a:solidFill>
                <a:latin typeface="Arial" panose="020B0604020202020204" pitchFamily="34" charset="0"/>
                <a:cs typeface="Arial" panose="020B0604020202020204" pitchFamily="34" charset="0"/>
              </a:rPr>
              <a:t> </a:t>
            </a:r>
            <a:r>
              <a:rPr lang="en-US" sz="4000" b="1" dirty="0">
                <a:solidFill>
                  <a:schemeClr val="bg1">
                    <a:lumMod val="75000"/>
                  </a:schemeClr>
                </a:solidFill>
                <a:latin typeface="Arial" panose="020B0604020202020204" pitchFamily="34" charset="0"/>
                <a:cs typeface="Arial" panose="020B0604020202020204" pitchFamily="34" charset="0"/>
              </a:rPr>
              <a:t>YOU</a:t>
            </a:r>
          </a:p>
        </p:txBody>
      </p:sp>
    </p:spTree>
    <p:extLst>
      <p:ext uri="{BB962C8B-B14F-4D97-AF65-F5344CB8AC3E}">
        <p14:creationId xmlns:p14="http://schemas.microsoft.com/office/powerpoint/2010/main" val="144656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27055" y="854922"/>
            <a:ext cx="11053583" cy="5380080"/>
          </a:xfrm>
        </p:spPr>
        <p:txBody>
          <a:bodyPr/>
          <a:lstStyle/>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Township Regularization Programme is an initiative that the </a:t>
            </a:r>
            <a:r>
              <a:rPr lang="en-US" sz="1800" dirty="0" err="1"/>
              <a:t>CoE</a:t>
            </a:r>
            <a:r>
              <a:rPr lang="en-US" sz="1800" dirty="0"/>
              <a:t> has embarked on since October 2012, with the intention of formalizing existing and/or old township(s) within its municipal jurisdiction. </a:t>
            </a:r>
          </a:p>
          <a:p>
            <a:pPr marL="285750" indent="-285750" algn="just">
              <a:buFont typeface="Arial" panose="020B0604020202020204" pitchFamily="34" charset="0"/>
              <a:buChar char="•"/>
            </a:pPr>
            <a:r>
              <a:rPr lang="en-US" sz="1800" dirty="0"/>
              <a:t>Township Regularization is defined as: “</a:t>
            </a:r>
            <a:r>
              <a:rPr lang="en-US" sz="1800" b="1" i="1" dirty="0"/>
              <a:t>the process of comprehensively investigating the status of township(s) within the jurisdiction of EMM, and further completing all due technical township establishment processes thereof”. </a:t>
            </a:r>
          </a:p>
          <a:p>
            <a:pPr marL="285750" indent="-285750" algn="just">
              <a:buFont typeface="Arial" panose="020B0604020202020204" pitchFamily="34" charset="0"/>
              <a:buChar char="•"/>
            </a:pPr>
            <a:r>
              <a:rPr lang="en-US" sz="1800" dirty="0"/>
              <a:t>The majority of the subject townships were established in terms of Section 35 (3) of the Township Establishment and Land Use Regulations, 1986 (Regulations of the partly repealed Black Community Development Act, 1984 (Act no. 4 of 1984)), and other related pieces of legislation that were established to expedite the provision of human settlement(s) in black communities.</a:t>
            </a:r>
          </a:p>
          <a:p>
            <a:pPr marL="285750" indent="-285750" algn="just">
              <a:buFont typeface="Arial" panose="020B0604020202020204" pitchFamily="34" charset="0"/>
              <a:buChar char="•"/>
            </a:pPr>
            <a:r>
              <a:rPr lang="en-US" sz="1800" dirty="0"/>
              <a:t>Township regularization is two folds namely: Investigation </a:t>
            </a:r>
          </a:p>
          <a:p>
            <a:pPr marL="730250" lvl="2" indent="-285750" algn="just"/>
            <a:r>
              <a:rPr lang="en-US" sz="1800" b="1" dirty="0"/>
              <a:t>(Phase 1) </a:t>
            </a:r>
            <a:r>
              <a:rPr lang="en-US" sz="1800" dirty="0"/>
              <a:t>which focuses on investigating the township status and make recommendations in terms of appropriate action to be taken to completely regularize the township; and Implementation </a:t>
            </a:r>
          </a:p>
          <a:p>
            <a:pPr marL="730250" lvl="2" indent="-285750" algn="just"/>
            <a:r>
              <a:rPr lang="en-US" sz="1800" b="1" dirty="0"/>
              <a:t>(Phase </a:t>
            </a:r>
            <a:r>
              <a:rPr lang="en-US" sz="1800" dirty="0"/>
              <a:t>2) which implements the recommendations of phase 1 based on the required actions to complete township establishment process.</a:t>
            </a:r>
            <a:endParaRPr lang="en-ZA" dirty="0"/>
          </a:p>
          <a:p>
            <a:pPr marL="285750" indent="-285750" algn="just">
              <a:buFont typeface="Arial" panose="020B0604020202020204" pitchFamily="34" charset="0"/>
              <a:buChar char="•"/>
            </a:pPr>
            <a:endParaRPr lang="en-ZA" dirty="0"/>
          </a:p>
          <a:p>
            <a:endParaRPr lang="en-ZA" dirty="0"/>
          </a:p>
        </p:txBody>
      </p:sp>
      <p:sp>
        <p:nvSpPr>
          <p:cNvPr id="6" name="Title 5"/>
          <p:cNvSpPr>
            <a:spLocks noGrp="1"/>
          </p:cNvSpPr>
          <p:nvPr>
            <p:ph type="title"/>
          </p:nvPr>
        </p:nvSpPr>
        <p:spPr>
          <a:xfrm>
            <a:off x="699758" y="316522"/>
            <a:ext cx="9929261" cy="638911"/>
          </a:xfrm>
          <a:solidFill>
            <a:schemeClr val="accent2"/>
          </a:solidFill>
        </p:spPr>
        <p:txBody>
          <a:bodyPr/>
          <a:lstStyle/>
          <a:p>
            <a:r>
              <a:rPr lang="en-US" sz="2800" b="1" dirty="0"/>
              <a:t>Contextual Background &amp; Strategic Posture</a:t>
            </a:r>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2</a:t>
            </a:fld>
            <a:endParaRPr lang="en-ZA" dirty="0"/>
          </a:p>
        </p:txBody>
      </p:sp>
    </p:spTree>
    <p:extLst>
      <p:ext uri="{BB962C8B-B14F-4D97-AF65-F5344CB8AC3E}">
        <p14:creationId xmlns:p14="http://schemas.microsoft.com/office/powerpoint/2010/main" val="297786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E9ADE-FB38-17C7-70F8-E8D7C153F9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D312DE1-502F-36B8-7EB3-EFB9B5F9F8E9}"/>
              </a:ext>
            </a:extLst>
          </p:cNvPr>
          <p:cNvSpPr>
            <a:spLocks noGrp="1"/>
          </p:cNvSpPr>
          <p:nvPr>
            <p:ph type="title"/>
          </p:nvPr>
        </p:nvSpPr>
        <p:spPr>
          <a:xfrm>
            <a:off x="622852" y="351693"/>
            <a:ext cx="10181132" cy="879230"/>
          </a:xfrm>
          <a:solidFill>
            <a:schemeClr val="accent2"/>
          </a:solidFill>
        </p:spPr>
        <p:txBody>
          <a:bodyPr/>
          <a:lstStyle/>
          <a:p>
            <a:pPr algn="ctr"/>
            <a:r>
              <a:rPr lang="en-US" sz="2800" b="1" dirty="0"/>
              <a:t>OBJECTIVES OF THE TOWNSHIP REGULARIZATION (KEY DELIVERABLES</a:t>
            </a:r>
            <a:r>
              <a:rPr lang="en-US" sz="3200" b="1" dirty="0"/>
              <a:t>)</a:t>
            </a:r>
            <a:endParaRPr lang="en-US" sz="2800" b="1" dirty="0"/>
          </a:p>
        </p:txBody>
      </p:sp>
      <p:sp>
        <p:nvSpPr>
          <p:cNvPr id="4" name="Slide Number Placeholder 3">
            <a:extLst>
              <a:ext uri="{FF2B5EF4-FFF2-40B4-BE49-F238E27FC236}">
                <a16:creationId xmlns:a16="http://schemas.microsoft.com/office/drawing/2014/main" id="{16381E10-B4E5-C074-FF84-B84473881D0D}"/>
              </a:ext>
            </a:extLst>
          </p:cNvPr>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3</a:t>
            </a:fld>
            <a:endParaRPr lang="en-ZA" dirty="0"/>
          </a:p>
        </p:txBody>
      </p:sp>
      <p:sp>
        <p:nvSpPr>
          <p:cNvPr id="5" name="Text Placeholder 4">
            <a:extLst>
              <a:ext uri="{FF2B5EF4-FFF2-40B4-BE49-F238E27FC236}">
                <a16:creationId xmlns:a16="http://schemas.microsoft.com/office/drawing/2014/main" id="{08513F8B-B4C7-C577-564C-5D182C73733D}"/>
              </a:ext>
            </a:extLst>
          </p:cNvPr>
          <p:cNvSpPr>
            <a:spLocks noGrp="1" noChangeArrowheads="1"/>
          </p:cNvSpPr>
          <p:nvPr>
            <p:ph type="body" sz="quarter" idx="12"/>
          </p:nvPr>
        </p:nvSpPr>
        <p:spPr bwMode="auto">
          <a:xfrm>
            <a:off x="622852" y="1321004"/>
            <a:ext cx="10741025" cy="54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800" dirty="0">
                <a:solidFill>
                  <a:schemeClr val="accent5"/>
                </a:solidFill>
              </a:rPr>
              <a:t>Understanding the status of township in terms of the existence of Conditions of Establishment, endorsed General Plans, registration of the township at the Deeds Office, upgrading of land tenure right, as well as the proclamation of the township;</a:t>
            </a:r>
            <a:br>
              <a:rPr lang="en-US" altLang="en-US" sz="1800" dirty="0">
                <a:solidFill>
                  <a:schemeClr val="accent5"/>
                </a:solidFill>
              </a:rPr>
            </a:br>
            <a:endParaRPr lang="en-US" altLang="en-US" sz="1800" dirty="0">
              <a:solidFill>
                <a:schemeClr val="accent5"/>
              </a:solidFill>
            </a:endParaRPr>
          </a:p>
          <a:p>
            <a:pPr>
              <a:spcBef>
                <a:spcPct val="0"/>
              </a:spcBef>
            </a:pPr>
            <a:r>
              <a:rPr lang="en-US" altLang="en-US" sz="1800" dirty="0">
                <a:solidFill>
                  <a:schemeClr val="accent5"/>
                </a:solidFill>
              </a:rPr>
              <a:t>Complete the Township establishment processes for townships that were deemed approved, yet their township establishment not being completed; </a:t>
            </a:r>
            <a:br>
              <a:rPr lang="en-US" altLang="en-US" sz="1800" dirty="0">
                <a:solidFill>
                  <a:schemeClr val="accent5"/>
                </a:solidFill>
              </a:rPr>
            </a:br>
            <a:endParaRPr lang="en-US" altLang="en-US" sz="1800" dirty="0">
              <a:solidFill>
                <a:schemeClr val="accent5"/>
              </a:solidFill>
            </a:endParaRPr>
          </a:p>
          <a:p>
            <a:pPr>
              <a:spcBef>
                <a:spcPct val="0"/>
              </a:spcBef>
            </a:pPr>
            <a:r>
              <a:rPr lang="en-US" altLang="en-US" sz="1800" dirty="0">
                <a:solidFill>
                  <a:schemeClr val="accent5"/>
                </a:solidFill>
              </a:rPr>
              <a:t>Upgrade Land Tenure right which will enable the transfer of properties from Leasehold to freehold, and that resulting on occupants being able to have security of tenure as well as being able to develop their properties; </a:t>
            </a:r>
            <a:br>
              <a:rPr lang="en-US" altLang="en-US" sz="1800" dirty="0">
                <a:solidFill>
                  <a:schemeClr val="accent5"/>
                </a:solidFill>
              </a:rPr>
            </a:br>
            <a:endParaRPr lang="en-US" altLang="en-US" sz="1800" dirty="0">
              <a:solidFill>
                <a:schemeClr val="accent5"/>
              </a:solidFill>
            </a:endParaRPr>
          </a:p>
          <a:p>
            <a:pPr>
              <a:spcBef>
                <a:spcPct val="0"/>
              </a:spcBef>
            </a:pPr>
            <a:r>
              <a:rPr lang="en-US" altLang="en-US" sz="1800" dirty="0">
                <a:solidFill>
                  <a:schemeClr val="accent5"/>
                </a:solidFill>
              </a:rPr>
              <a:t>Understanding the nature and extent of irregularities (contraventions to policies, encroachments, illegal occupation of municipal land) so that they can be addressed; </a:t>
            </a:r>
            <a:br>
              <a:rPr lang="en-US" altLang="en-US" sz="1800" dirty="0">
                <a:solidFill>
                  <a:schemeClr val="accent5"/>
                </a:solidFill>
              </a:rPr>
            </a:br>
            <a:endParaRPr lang="en-US" altLang="en-US" sz="1800" dirty="0">
              <a:solidFill>
                <a:schemeClr val="accent5"/>
              </a:solidFill>
            </a:endParaRPr>
          </a:p>
          <a:p>
            <a:pPr>
              <a:spcBef>
                <a:spcPct val="0"/>
              </a:spcBef>
            </a:pPr>
            <a:r>
              <a:rPr lang="en-US" altLang="en-US" sz="1800" dirty="0">
                <a:solidFill>
                  <a:schemeClr val="accent5"/>
                </a:solidFill>
              </a:rPr>
              <a:t>Ensuring that township files/information is up to date and archived accordingly for future reference; </a:t>
            </a:r>
            <a:br>
              <a:rPr lang="en-US" altLang="en-US" sz="1800" dirty="0">
                <a:solidFill>
                  <a:schemeClr val="accent5"/>
                </a:solidFill>
              </a:rPr>
            </a:br>
            <a:endParaRPr lang="en-US" altLang="en-US" sz="1800" dirty="0">
              <a:solidFill>
                <a:schemeClr val="accent5"/>
              </a:solidFill>
            </a:endParaRPr>
          </a:p>
        </p:txBody>
      </p:sp>
    </p:spTree>
    <p:extLst>
      <p:ext uri="{BB962C8B-B14F-4D97-AF65-F5344CB8AC3E}">
        <p14:creationId xmlns:p14="http://schemas.microsoft.com/office/powerpoint/2010/main" val="91465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25487" y="1272208"/>
            <a:ext cx="10741026" cy="5115339"/>
          </a:xfrm>
        </p:spPr>
        <p:txBody>
          <a:bodyPr/>
          <a:lstStyle/>
          <a:p>
            <a:pPr marL="285750" indent="-285750" algn="just">
              <a:buFont typeface="Arial" panose="020B0604020202020204" pitchFamily="34" charset="0"/>
              <a:buChar char="•"/>
            </a:pPr>
            <a:r>
              <a:rPr lang="en-US" sz="1800" dirty="0"/>
              <a:t>The City shares the list of township(s) earmarked for regularization for each financial year with the province; while on the other hand the province has its own list township(s) mostly dating post 1994 to formalize. This is done in order to avoid duplication of efforts and resources. </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The City Planning Department works together with Provincial Human Settlement and further contributes on their Title Deeds Restoration Programme which stated which states that all previously disadvantaged residents should obtain freehold title on the land occupied.</a:t>
            </a:r>
          </a:p>
          <a:p>
            <a:pPr algn="just"/>
            <a:endParaRPr lang="en-US" sz="1800" dirty="0"/>
          </a:p>
          <a:p>
            <a:pPr marL="285750" indent="-285750" algn="just">
              <a:buFont typeface="Arial" panose="020B0604020202020204" pitchFamily="34" charset="0"/>
              <a:buChar char="•"/>
            </a:pPr>
            <a:r>
              <a:rPr lang="en-US" sz="1800" dirty="0"/>
              <a:t>Since the City Planning Department has no competency over the handing out of title deeds, the Provincial and our Local Human Settlement Dept(s) attend to such issues’ once the township is deemed to be registered and proclaimed.</a:t>
            </a:r>
          </a:p>
          <a:p>
            <a:pPr algn="just"/>
            <a:endParaRPr lang="en-US" sz="1800" dirty="0"/>
          </a:p>
          <a:p>
            <a:pPr marL="285750" indent="-285750" algn="just">
              <a:buFont typeface="Arial" panose="020B0604020202020204" pitchFamily="34" charset="0"/>
              <a:buChar char="•"/>
            </a:pPr>
            <a:r>
              <a:rPr lang="en-US" sz="1800" dirty="0"/>
              <a:t> It should further be noted that the City’s priority with its </a:t>
            </a:r>
            <a:r>
              <a:rPr lang="en-US" sz="1800" dirty="0" err="1"/>
              <a:t>programme</a:t>
            </a:r>
            <a:r>
              <a:rPr lang="en-US" sz="1800" dirty="0"/>
              <a:t> has been mostly on pre 1994 former Black Communities in order to improve their security of tenure through conversion from leasehold to freehold title’</a:t>
            </a:r>
          </a:p>
          <a:p>
            <a:endParaRPr lang="en-US" dirty="0"/>
          </a:p>
        </p:txBody>
      </p:sp>
      <p:sp>
        <p:nvSpPr>
          <p:cNvPr id="6" name="Title 5"/>
          <p:cNvSpPr>
            <a:spLocks noGrp="1"/>
          </p:cNvSpPr>
          <p:nvPr>
            <p:ph type="title"/>
          </p:nvPr>
        </p:nvSpPr>
        <p:spPr>
          <a:xfrm>
            <a:off x="725487" y="221064"/>
            <a:ext cx="9724306" cy="873358"/>
          </a:xfrm>
          <a:solidFill>
            <a:schemeClr val="accent2"/>
          </a:solidFill>
        </p:spPr>
        <p:txBody>
          <a:bodyPr/>
          <a:lstStyle/>
          <a:p>
            <a:pPr algn="just"/>
            <a:r>
              <a:rPr lang="en-US" sz="2800" b="1" dirty="0"/>
              <a:t>Collaboration between City of Ekurhuleni and Provincial Human Settlement Dept. on Township Regularization</a:t>
            </a:r>
            <a:endParaRPr lang="en-ZA" sz="2800"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4</a:t>
            </a:fld>
            <a:endParaRPr lang="en-ZA" dirty="0"/>
          </a:p>
        </p:txBody>
      </p:sp>
    </p:spTree>
    <p:extLst>
      <p:ext uri="{BB962C8B-B14F-4D97-AF65-F5344CB8AC3E}">
        <p14:creationId xmlns:p14="http://schemas.microsoft.com/office/powerpoint/2010/main" val="419631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25485" y="1773239"/>
            <a:ext cx="10741028" cy="4464049"/>
          </a:xfrm>
        </p:spPr>
        <p:txBody>
          <a:bodyPr/>
          <a:lstStyle/>
          <a:p>
            <a:r>
              <a:rPr lang="en-ZA" dirty="0"/>
              <a:t>In </a:t>
            </a:r>
          </a:p>
        </p:txBody>
      </p:sp>
      <p:sp>
        <p:nvSpPr>
          <p:cNvPr id="6" name="Title 5"/>
          <p:cNvSpPr>
            <a:spLocks noGrp="1"/>
          </p:cNvSpPr>
          <p:nvPr>
            <p:ph type="title"/>
          </p:nvPr>
        </p:nvSpPr>
        <p:spPr>
          <a:xfrm>
            <a:off x="725485" y="317560"/>
            <a:ext cx="9796741" cy="676353"/>
          </a:xfrm>
          <a:solidFill>
            <a:schemeClr val="accent2"/>
          </a:solidFill>
        </p:spPr>
        <p:txBody>
          <a:bodyPr/>
          <a:lstStyle/>
          <a:p>
            <a:r>
              <a:rPr lang="en-US" b="1" dirty="0"/>
              <a:t>Overview of Regularized Townships (2016-2022)</a:t>
            </a:r>
            <a:endParaRPr lang="en-ZA"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5</a:t>
            </a:fld>
            <a:endParaRPr lang="en-ZA" dirty="0"/>
          </a:p>
        </p:txBody>
      </p:sp>
      <p:pic>
        <p:nvPicPr>
          <p:cNvPr id="7" name="Picture 6">
            <a:extLst>
              <a:ext uri="{FF2B5EF4-FFF2-40B4-BE49-F238E27FC236}">
                <a16:creationId xmlns:a16="http://schemas.microsoft.com/office/drawing/2014/main" id="{CB185B3C-D05B-17DD-8292-42F72AB513FE}"/>
              </a:ext>
            </a:extLst>
          </p:cNvPr>
          <p:cNvPicPr>
            <a:picLocks noChangeAspect="1"/>
          </p:cNvPicPr>
          <p:nvPr/>
        </p:nvPicPr>
        <p:blipFill>
          <a:blip r:embed="rId3"/>
          <a:stretch>
            <a:fillRect/>
          </a:stretch>
        </p:blipFill>
        <p:spPr>
          <a:xfrm>
            <a:off x="725483" y="1307671"/>
            <a:ext cx="10452588" cy="2833177"/>
          </a:xfrm>
          <a:prstGeom prst="rect">
            <a:avLst/>
          </a:prstGeom>
        </p:spPr>
      </p:pic>
      <p:sp>
        <p:nvSpPr>
          <p:cNvPr id="3" name="Title 5">
            <a:extLst>
              <a:ext uri="{FF2B5EF4-FFF2-40B4-BE49-F238E27FC236}">
                <a16:creationId xmlns:a16="http://schemas.microsoft.com/office/drawing/2014/main" id="{095904F3-7172-DF9A-AF73-7406FFB83ED0}"/>
              </a:ext>
            </a:extLst>
          </p:cNvPr>
          <p:cNvSpPr txBox="1">
            <a:spLocks/>
          </p:cNvSpPr>
          <p:nvPr/>
        </p:nvSpPr>
        <p:spPr>
          <a:xfrm>
            <a:off x="725483" y="4921137"/>
            <a:ext cx="10452586" cy="1084262"/>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pPr algn="just"/>
            <a:r>
              <a:rPr lang="en-ZA" sz="2000" b="1" dirty="0" err="1"/>
              <a:t>NB</a:t>
            </a:r>
            <a:r>
              <a:rPr lang="en-ZA" sz="1800" b="1" dirty="0" err="1"/>
              <a:t>:</a:t>
            </a:r>
            <a:r>
              <a:rPr lang="en-ZA" sz="1800" dirty="0" err="1"/>
              <a:t>Township</a:t>
            </a:r>
            <a:r>
              <a:rPr lang="en-ZA" sz="1800" dirty="0"/>
              <a:t> Regularization was initiated based on the backlog of township(s) that were deemed to be incomplete, the number by that time was 145 townships. </a:t>
            </a:r>
          </a:p>
          <a:p>
            <a:pPr algn="just"/>
            <a:r>
              <a:rPr lang="en-ZA" sz="1800" b="1" dirty="0"/>
              <a:t> </a:t>
            </a:r>
          </a:p>
          <a:p>
            <a:pPr algn="just"/>
            <a:r>
              <a:rPr lang="en-ZA" sz="1800" dirty="0"/>
              <a:t>In 2022/23, 2023/24 - No budget was committed in the project due to limited funds, thus it was put on hold.</a:t>
            </a:r>
          </a:p>
          <a:p>
            <a:pPr algn="just"/>
            <a:endParaRPr lang="en-ZA" sz="1800" dirty="0"/>
          </a:p>
          <a:p>
            <a:pPr algn="just"/>
            <a:r>
              <a:rPr lang="en-ZA" sz="1800" dirty="0"/>
              <a:t>However, the number has been reduced to approximately 12 townships</a:t>
            </a:r>
          </a:p>
        </p:txBody>
      </p:sp>
    </p:spTree>
    <p:extLst>
      <p:ext uri="{BB962C8B-B14F-4D97-AF65-F5344CB8AC3E}">
        <p14:creationId xmlns:p14="http://schemas.microsoft.com/office/powerpoint/2010/main" val="6828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E557-F3B9-BDFF-3762-9C15F3B08318}"/>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0B1A132-529B-1686-CD1A-B6F69D84E3CD}"/>
              </a:ext>
            </a:extLst>
          </p:cNvPr>
          <p:cNvSpPr>
            <a:spLocks noGrp="1"/>
          </p:cNvSpPr>
          <p:nvPr>
            <p:ph type="body" sz="quarter" idx="12"/>
          </p:nvPr>
        </p:nvSpPr>
        <p:spPr>
          <a:xfrm>
            <a:off x="725485" y="1773239"/>
            <a:ext cx="10741028" cy="4464049"/>
          </a:xfrm>
        </p:spPr>
        <p:txBody>
          <a:bodyPr/>
          <a:lstStyle/>
          <a:p>
            <a:r>
              <a:rPr lang="en-ZA" dirty="0"/>
              <a:t> </a:t>
            </a:r>
          </a:p>
        </p:txBody>
      </p:sp>
      <p:sp>
        <p:nvSpPr>
          <p:cNvPr id="4" name="Slide Number Placeholder 3">
            <a:extLst>
              <a:ext uri="{FF2B5EF4-FFF2-40B4-BE49-F238E27FC236}">
                <a16:creationId xmlns:a16="http://schemas.microsoft.com/office/drawing/2014/main" id="{6493E9DA-FF75-26C8-14E8-DD3749A1FE74}"/>
              </a:ext>
            </a:extLst>
          </p:cNvPr>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6</a:t>
            </a:fld>
            <a:endParaRPr lang="en-ZA" dirty="0"/>
          </a:p>
        </p:txBody>
      </p:sp>
      <p:sp>
        <p:nvSpPr>
          <p:cNvPr id="3" name="Title 5">
            <a:extLst>
              <a:ext uri="{FF2B5EF4-FFF2-40B4-BE49-F238E27FC236}">
                <a16:creationId xmlns:a16="http://schemas.microsoft.com/office/drawing/2014/main" id="{D5CD8494-D276-56BD-E97D-A08452DF0D3B}"/>
              </a:ext>
            </a:extLst>
          </p:cNvPr>
          <p:cNvSpPr txBox="1">
            <a:spLocks/>
          </p:cNvSpPr>
          <p:nvPr/>
        </p:nvSpPr>
        <p:spPr>
          <a:xfrm>
            <a:off x="725485" y="4212010"/>
            <a:ext cx="10452586" cy="1084262"/>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endParaRPr lang="en-ZA" sz="2000" dirty="0"/>
          </a:p>
        </p:txBody>
      </p:sp>
      <p:sp>
        <p:nvSpPr>
          <p:cNvPr id="5" name="Title 5">
            <a:extLst>
              <a:ext uri="{FF2B5EF4-FFF2-40B4-BE49-F238E27FC236}">
                <a16:creationId xmlns:a16="http://schemas.microsoft.com/office/drawing/2014/main" id="{40A7108F-E127-6ACB-555D-DA93C97516F8}"/>
              </a:ext>
            </a:extLst>
          </p:cNvPr>
          <p:cNvSpPr txBox="1">
            <a:spLocks/>
          </p:cNvSpPr>
          <p:nvPr/>
        </p:nvSpPr>
        <p:spPr>
          <a:xfrm>
            <a:off x="799184" y="241160"/>
            <a:ext cx="9929261" cy="659642"/>
          </a:xfrm>
          <a:prstGeom prst="rect">
            <a:avLst/>
          </a:prstGeom>
          <a:solidFill>
            <a:schemeClr val="accent2"/>
          </a:solidFill>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r>
              <a:rPr lang="en-US" sz="2800" b="1" dirty="0"/>
              <a:t>Targeted Townships for 2024/25 Financial Year</a:t>
            </a:r>
          </a:p>
        </p:txBody>
      </p:sp>
      <p:graphicFrame>
        <p:nvGraphicFramePr>
          <p:cNvPr id="8" name="Table 7">
            <a:extLst>
              <a:ext uri="{FF2B5EF4-FFF2-40B4-BE49-F238E27FC236}">
                <a16:creationId xmlns:a16="http://schemas.microsoft.com/office/drawing/2014/main" id="{1E92C888-48AE-7045-032E-1C01B5E4B0A1}"/>
              </a:ext>
            </a:extLst>
          </p:cNvPr>
          <p:cNvGraphicFramePr>
            <a:graphicFrameLocks noGrp="1"/>
          </p:cNvGraphicFramePr>
          <p:nvPr>
            <p:extLst>
              <p:ext uri="{D42A27DB-BD31-4B8C-83A1-F6EECF244321}">
                <p14:modId xmlns:p14="http://schemas.microsoft.com/office/powerpoint/2010/main" val="2835741934"/>
              </p:ext>
            </p:extLst>
          </p:nvPr>
        </p:nvGraphicFramePr>
        <p:xfrm>
          <a:off x="799185" y="1388926"/>
          <a:ext cx="10910732" cy="5151120"/>
        </p:xfrm>
        <a:graphic>
          <a:graphicData uri="http://schemas.openxmlformats.org/drawingml/2006/table">
            <a:tbl>
              <a:tblPr firstRow="1" bandRow="1">
                <a:tableStyleId>{5940675A-B579-460E-94D1-54222C63F5DA}</a:tableStyleId>
              </a:tblPr>
              <a:tblGrid>
                <a:gridCol w="522152">
                  <a:extLst>
                    <a:ext uri="{9D8B030D-6E8A-4147-A177-3AD203B41FA5}">
                      <a16:colId xmlns:a16="http://schemas.microsoft.com/office/drawing/2014/main" val="1819916811"/>
                    </a:ext>
                  </a:extLst>
                </a:gridCol>
                <a:gridCol w="3106600">
                  <a:extLst>
                    <a:ext uri="{9D8B030D-6E8A-4147-A177-3AD203B41FA5}">
                      <a16:colId xmlns:a16="http://schemas.microsoft.com/office/drawing/2014/main" val="3817654149"/>
                    </a:ext>
                  </a:extLst>
                </a:gridCol>
                <a:gridCol w="2495845">
                  <a:extLst>
                    <a:ext uri="{9D8B030D-6E8A-4147-A177-3AD203B41FA5}">
                      <a16:colId xmlns:a16="http://schemas.microsoft.com/office/drawing/2014/main" val="393377924"/>
                    </a:ext>
                  </a:extLst>
                </a:gridCol>
                <a:gridCol w="4786135">
                  <a:extLst>
                    <a:ext uri="{9D8B030D-6E8A-4147-A177-3AD203B41FA5}">
                      <a16:colId xmlns:a16="http://schemas.microsoft.com/office/drawing/2014/main" val="4224434651"/>
                    </a:ext>
                  </a:extLst>
                </a:gridCol>
              </a:tblGrid>
              <a:tr h="629832">
                <a:tc>
                  <a:txBody>
                    <a:bodyPr/>
                    <a:lstStyle/>
                    <a:p>
                      <a:r>
                        <a:rPr lang="en-US" b="1" dirty="0">
                          <a:solidFill>
                            <a:schemeClr val="accent5"/>
                          </a:solidFill>
                        </a:rPr>
                        <a:t>No.</a:t>
                      </a:r>
                    </a:p>
                  </a:txBody>
                  <a:tcPr/>
                </a:tc>
                <a:tc>
                  <a:txBody>
                    <a:bodyPr/>
                    <a:lstStyle/>
                    <a:p>
                      <a:r>
                        <a:rPr lang="en-US" b="1" dirty="0">
                          <a:solidFill>
                            <a:schemeClr val="accent5"/>
                          </a:solidFill>
                        </a:rPr>
                        <a:t>Township Name</a:t>
                      </a:r>
                    </a:p>
                  </a:txBody>
                  <a:tcPr/>
                </a:tc>
                <a:tc>
                  <a:txBody>
                    <a:bodyPr/>
                    <a:lstStyle/>
                    <a:p>
                      <a:r>
                        <a:rPr lang="en-US" b="1" dirty="0">
                          <a:solidFill>
                            <a:schemeClr val="accent5"/>
                          </a:solidFill>
                        </a:rPr>
                        <a:t>Customer Care Area</a:t>
                      </a:r>
                    </a:p>
                  </a:txBody>
                  <a:tcPr/>
                </a:tc>
                <a:tc>
                  <a:txBody>
                    <a:bodyPr/>
                    <a:lstStyle/>
                    <a:p>
                      <a:r>
                        <a:rPr lang="en-US" b="1" dirty="0">
                          <a:solidFill>
                            <a:schemeClr val="accent5"/>
                          </a:solidFill>
                        </a:rPr>
                        <a:t>Status of the Township</a:t>
                      </a:r>
                    </a:p>
                  </a:txBody>
                  <a:tcPr/>
                </a:tc>
                <a:extLst>
                  <a:ext uri="{0D108BD9-81ED-4DB2-BD59-A6C34878D82A}">
                    <a16:rowId xmlns:a16="http://schemas.microsoft.com/office/drawing/2014/main" val="1945231404"/>
                  </a:ext>
                </a:extLst>
              </a:tr>
              <a:tr h="569849">
                <a:tc>
                  <a:txBody>
                    <a:bodyPr/>
                    <a:lstStyle/>
                    <a:p>
                      <a:r>
                        <a:rPr lang="en-US" dirty="0">
                          <a:solidFill>
                            <a:schemeClr val="accent5"/>
                          </a:solidFill>
                        </a:rPr>
                        <a:t>1.</a:t>
                      </a:r>
                    </a:p>
                  </a:txBody>
                  <a:tcPr/>
                </a:tc>
                <a:tc>
                  <a:txBody>
                    <a:bodyPr/>
                    <a:lstStyle/>
                    <a:p>
                      <a:r>
                        <a:rPr lang="en-US" dirty="0">
                          <a:solidFill>
                            <a:schemeClr val="accent5"/>
                          </a:solidFill>
                        </a:rPr>
                        <a:t>Mayfield X6</a:t>
                      </a:r>
                    </a:p>
                  </a:txBody>
                  <a:tcPr/>
                </a:tc>
                <a:tc>
                  <a:txBody>
                    <a:bodyPr/>
                    <a:lstStyle/>
                    <a:p>
                      <a:r>
                        <a:rPr lang="en-US" dirty="0">
                          <a:solidFill>
                            <a:schemeClr val="accent5"/>
                          </a:solidFill>
                        </a:rPr>
                        <a:t>Benoni</a:t>
                      </a:r>
                    </a:p>
                  </a:txBody>
                  <a:tcPr/>
                </a:tc>
                <a:tc>
                  <a:txBody>
                    <a:bodyPr/>
                    <a:lstStyle/>
                    <a:p>
                      <a:r>
                        <a:rPr lang="en-US" sz="1600" dirty="0">
                          <a:solidFill>
                            <a:schemeClr val="accent5"/>
                          </a:solidFill>
                        </a:rPr>
                        <a:t>Proclaimed on 17 April 2024, however, section 113 not issued as yet. </a:t>
                      </a:r>
                    </a:p>
                  </a:txBody>
                  <a:tcPr/>
                </a:tc>
                <a:extLst>
                  <a:ext uri="{0D108BD9-81ED-4DB2-BD59-A6C34878D82A}">
                    <a16:rowId xmlns:a16="http://schemas.microsoft.com/office/drawing/2014/main" val="2375196115"/>
                  </a:ext>
                </a:extLst>
              </a:tr>
              <a:tr h="809785">
                <a:tc>
                  <a:txBody>
                    <a:bodyPr/>
                    <a:lstStyle/>
                    <a:p>
                      <a:r>
                        <a:rPr lang="en-US" dirty="0">
                          <a:solidFill>
                            <a:schemeClr val="accent5"/>
                          </a:solidFill>
                        </a:rPr>
                        <a:t>2.</a:t>
                      </a:r>
                    </a:p>
                  </a:txBody>
                  <a:tcPr/>
                </a:tc>
                <a:tc>
                  <a:txBody>
                    <a:bodyPr/>
                    <a:lstStyle/>
                    <a:p>
                      <a:r>
                        <a:rPr lang="en-US" dirty="0">
                          <a:solidFill>
                            <a:schemeClr val="accent5"/>
                          </a:solidFill>
                        </a:rPr>
                        <a:t>Mayfield X7</a:t>
                      </a:r>
                    </a:p>
                  </a:txBody>
                  <a:tcPr/>
                </a:tc>
                <a:tc>
                  <a:txBody>
                    <a:bodyPr/>
                    <a:lstStyle/>
                    <a:p>
                      <a:r>
                        <a:rPr lang="en-US" dirty="0">
                          <a:solidFill>
                            <a:schemeClr val="accent5"/>
                          </a:solidFill>
                        </a:rPr>
                        <a:t>Benoni</a:t>
                      </a:r>
                    </a:p>
                  </a:txBody>
                  <a:tcPr/>
                </a:tc>
                <a:tc>
                  <a:txBody>
                    <a:bodyPr/>
                    <a:lstStyle/>
                    <a:p>
                      <a:r>
                        <a:rPr lang="en-US" sz="1600" dirty="0">
                          <a:solidFill>
                            <a:schemeClr val="accent5"/>
                          </a:solidFill>
                        </a:rPr>
                        <a:t>Proclaimed on 17 April 2024, however, section 113 not issued as yet. </a:t>
                      </a:r>
                    </a:p>
                    <a:p>
                      <a:endParaRPr lang="en-US" sz="1600" dirty="0">
                        <a:solidFill>
                          <a:schemeClr val="accent5"/>
                        </a:solidFill>
                      </a:endParaRPr>
                    </a:p>
                  </a:txBody>
                  <a:tcPr/>
                </a:tc>
                <a:extLst>
                  <a:ext uri="{0D108BD9-81ED-4DB2-BD59-A6C34878D82A}">
                    <a16:rowId xmlns:a16="http://schemas.microsoft.com/office/drawing/2014/main" val="1888652852"/>
                  </a:ext>
                </a:extLst>
              </a:tr>
              <a:tr h="629832">
                <a:tc>
                  <a:txBody>
                    <a:bodyPr/>
                    <a:lstStyle/>
                    <a:p>
                      <a:r>
                        <a:rPr lang="en-US" dirty="0">
                          <a:solidFill>
                            <a:schemeClr val="accent5"/>
                          </a:solidFill>
                        </a:rPr>
                        <a:t>3.</a:t>
                      </a:r>
                    </a:p>
                  </a:txBody>
                  <a:tcPr/>
                </a:tc>
                <a:tc>
                  <a:txBody>
                    <a:bodyPr/>
                    <a:lstStyle/>
                    <a:p>
                      <a:r>
                        <a:rPr lang="en-US" dirty="0">
                          <a:solidFill>
                            <a:schemeClr val="accent5"/>
                          </a:solidFill>
                        </a:rPr>
                        <a:t>Mayfield X 45</a:t>
                      </a:r>
                    </a:p>
                  </a:txBody>
                  <a:tcPr/>
                </a:tc>
                <a:tc>
                  <a:txBody>
                    <a:bodyPr/>
                    <a:lstStyle/>
                    <a:p>
                      <a:r>
                        <a:rPr lang="en-US" dirty="0">
                          <a:solidFill>
                            <a:schemeClr val="accent5"/>
                          </a:solidFill>
                        </a:rPr>
                        <a:t>Benoni</a:t>
                      </a:r>
                    </a:p>
                  </a:txBody>
                  <a:tcPr/>
                </a:tc>
                <a:tc>
                  <a:txBody>
                    <a:bodyPr/>
                    <a:lstStyle/>
                    <a:p>
                      <a:r>
                        <a:rPr lang="en-US" dirty="0">
                          <a:solidFill>
                            <a:schemeClr val="accent5"/>
                          </a:solidFill>
                        </a:rPr>
                        <a:t>Proclaimed, outstanding section 113 certificate</a:t>
                      </a:r>
                    </a:p>
                  </a:txBody>
                  <a:tcPr/>
                </a:tc>
                <a:extLst>
                  <a:ext uri="{0D108BD9-81ED-4DB2-BD59-A6C34878D82A}">
                    <a16:rowId xmlns:a16="http://schemas.microsoft.com/office/drawing/2014/main" val="2182163127"/>
                  </a:ext>
                </a:extLst>
              </a:tr>
              <a:tr h="629832">
                <a:tc>
                  <a:txBody>
                    <a:bodyPr/>
                    <a:lstStyle/>
                    <a:p>
                      <a:r>
                        <a:rPr lang="en-US" dirty="0">
                          <a:solidFill>
                            <a:schemeClr val="accent5"/>
                          </a:solidFill>
                        </a:rPr>
                        <a:t>4.</a:t>
                      </a:r>
                    </a:p>
                  </a:txBody>
                  <a:tcPr/>
                </a:tc>
                <a:tc>
                  <a:txBody>
                    <a:bodyPr/>
                    <a:lstStyle/>
                    <a:p>
                      <a:r>
                        <a:rPr lang="en-US" dirty="0">
                          <a:solidFill>
                            <a:schemeClr val="accent5"/>
                          </a:solidFill>
                        </a:rPr>
                        <a:t>Mayfield X46 </a:t>
                      </a:r>
                    </a:p>
                  </a:txBody>
                  <a:tcPr/>
                </a:tc>
                <a:tc>
                  <a:txBody>
                    <a:bodyPr/>
                    <a:lstStyle/>
                    <a:p>
                      <a:r>
                        <a:rPr lang="en-US" dirty="0">
                          <a:solidFill>
                            <a:schemeClr val="accent5"/>
                          </a:solidFill>
                        </a:rPr>
                        <a:t>Benoni</a:t>
                      </a:r>
                    </a:p>
                  </a:txBody>
                  <a:tcPr/>
                </a:tc>
                <a:tc>
                  <a:txBody>
                    <a:bodyPr/>
                    <a:lstStyle/>
                    <a:p>
                      <a:r>
                        <a:rPr lang="en-US" dirty="0">
                          <a:solidFill>
                            <a:schemeClr val="accent5"/>
                          </a:solidFill>
                        </a:rPr>
                        <a:t>Proclaimed, outstanding section 113 certificate </a:t>
                      </a:r>
                    </a:p>
                  </a:txBody>
                  <a:tcPr/>
                </a:tc>
                <a:extLst>
                  <a:ext uri="{0D108BD9-81ED-4DB2-BD59-A6C34878D82A}">
                    <a16:rowId xmlns:a16="http://schemas.microsoft.com/office/drawing/2014/main" val="3243078898"/>
                  </a:ext>
                </a:extLst>
              </a:tr>
              <a:tr h="809785">
                <a:tc>
                  <a:txBody>
                    <a:bodyPr/>
                    <a:lstStyle/>
                    <a:p>
                      <a:r>
                        <a:rPr lang="en-US" dirty="0">
                          <a:solidFill>
                            <a:schemeClr val="accent5"/>
                          </a:solidFill>
                        </a:rPr>
                        <a:t>5.</a:t>
                      </a:r>
                    </a:p>
                  </a:txBody>
                  <a:tcPr/>
                </a:tc>
                <a:tc>
                  <a:txBody>
                    <a:bodyPr/>
                    <a:lstStyle/>
                    <a:p>
                      <a:r>
                        <a:rPr lang="en-US" dirty="0" err="1">
                          <a:solidFill>
                            <a:schemeClr val="accent5"/>
                          </a:solidFill>
                        </a:rPr>
                        <a:t>Langaville</a:t>
                      </a:r>
                      <a:r>
                        <a:rPr lang="en-US" dirty="0">
                          <a:solidFill>
                            <a:schemeClr val="accent5"/>
                          </a:solidFill>
                        </a:rPr>
                        <a:t> X10 </a:t>
                      </a:r>
                    </a:p>
                  </a:txBody>
                  <a:tcPr/>
                </a:tc>
                <a:tc>
                  <a:txBody>
                    <a:bodyPr/>
                    <a:lstStyle/>
                    <a:p>
                      <a:r>
                        <a:rPr lang="en-US" dirty="0">
                          <a:solidFill>
                            <a:schemeClr val="accent5"/>
                          </a:solidFill>
                        </a:rPr>
                        <a:t>Brakpan </a:t>
                      </a:r>
                    </a:p>
                  </a:txBody>
                  <a:tcPr/>
                </a:tc>
                <a:tc>
                  <a:txBody>
                    <a:bodyPr/>
                    <a:lstStyle/>
                    <a:p>
                      <a:pPr algn="just"/>
                      <a:r>
                        <a:rPr lang="en-US" sz="1600" dirty="0">
                          <a:solidFill>
                            <a:schemeClr val="accent5"/>
                          </a:solidFill>
                        </a:rPr>
                        <a:t>Unproclaimed, applicant to attend pre-proclamation conditions for a 110 certificate to be issued</a:t>
                      </a:r>
                    </a:p>
                  </a:txBody>
                  <a:tcPr/>
                </a:tc>
                <a:extLst>
                  <a:ext uri="{0D108BD9-81ED-4DB2-BD59-A6C34878D82A}">
                    <a16:rowId xmlns:a16="http://schemas.microsoft.com/office/drawing/2014/main" val="2425103572"/>
                  </a:ext>
                </a:extLst>
              </a:tr>
              <a:tr h="364904">
                <a:tc>
                  <a:txBody>
                    <a:bodyPr/>
                    <a:lstStyle/>
                    <a:p>
                      <a:r>
                        <a:rPr lang="en-US" dirty="0">
                          <a:solidFill>
                            <a:schemeClr val="accent5"/>
                          </a:solidFill>
                        </a:rPr>
                        <a:t>6.</a:t>
                      </a:r>
                    </a:p>
                  </a:txBody>
                  <a:tcPr/>
                </a:tc>
                <a:tc>
                  <a:txBody>
                    <a:bodyPr/>
                    <a:lstStyle/>
                    <a:p>
                      <a:r>
                        <a:rPr lang="en-US" dirty="0" err="1">
                          <a:solidFill>
                            <a:schemeClr val="accent5"/>
                          </a:solidFill>
                        </a:rPr>
                        <a:t>Tswelapele</a:t>
                      </a:r>
                      <a:r>
                        <a:rPr lang="en-US" dirty="0">
                          <a:solidFill>
                            <a:schemeClr val="accent5"/>
                          </a:solidFill>
                        </a:rPr>
                        <a:t> X08</a:t>
                      </a:r>
                    </a:p>
                  </a:txBody>
                  <a:tcPr/>
                </a:tc>
                <a:tc>
                  <a:txBody>
                    <a:bodyPr/>
                    <a:lstStyle/>
                    <a:p>
                      <a:r>
                        <a:rPr lang="en-US" dirty="0">
                          <a:solidFill>
                            <a:schemeClr val="accent5"/>
                          </a:solidFill>
                        </a:rPr>
                        <a:t>Tembisa</a:t>
                      </a:r>
                    </a:p>
                  </a:txBody>
                  <a:tcPr/>
                </a:tc>
                <a:tc>
                  <a:txBody>
                    <a:bodyPr/>
                    <a:lstStyle/>
                    <a:p>
                      <a:r>
                        <a:rPr lang="en-US" dirty="0">
                          <a:solidFill>
                            <a:schemeClr val="accent5"/>
                          </a:solidFill>
                        </a:rPr>
                        <a:t>Unproclaimed</a:t>
                      </a:r>
                    </a:p>
                  </a:txBody>
                  <a:tcPr/>
                </a:tc>
                <a:extLst>
                  <a:ext uri="{0D108BD9-81ED-4DB2-BD59-A6C34878D82A}">
                    <a16:rowId xmlns:a16="http://schemas.microsoft.com/office/drawing/2014/main" val="763706211"/>
                  </a:ext>
                </a:extLst>
              </a:tr>
              <a:tr h="629832">
                <a:tc>
                  <a:txBody>
                    <a:bodyPr/>
                    <a:lstStyle/>
                    <a:p>
                      <a:r>
                        <a:rPr lang="en-US" dirty="0">
                          <a:solidFill>
                            <a:schemeClr val="accent5"/>
                          </a:solidFill>
                        </a:rPr>
                        <a:t>7</a:t>
                      </a:r>
                    </a:p>
                  </a:txBody>
                  <a:tcPr/>
                </a:tc>
                <a:tc>
                  <a:txBody>
                    <a:bodyPr/>
                    <a:lstStyle/>
                    <a:p>
                      <a:r>
                        <a:rPr lang="en-US" dirty="0">
                          <a:solidFill>
                            <a:schemeClr val="accent5"/>
                          </a:solidFill>
                        </a:rPr>
                        <a:t>Erf 9189 Tokoza Township , </a:t>
                      </a:r>
                    </a:p>
                  </a:txBody>
                  <a:tcPr/>
                </a:tc>
                <a:tc>
                  <a:txBody>
                    <a:bodyPr/>
                    <a:lstStyle/>
                    <a:p>
                      <a:r>
                        <a:rPr lang="en-US" dirty="0" err="1">
                          <a:solidFill>
                            <a:schemeClr val="accent5"/>
                          </a:solidFill>
                        </a:rPr>
                        <a:t>Tokoza</a:t>
                      </a:r>
                      <a:endParaRPr lang="en-US" dirty="0">
                        <a:solidFill>
                          <a:schemeClr val="accent5"/>
                        </a:solidFill>
                      </a:endParaRPr>
                    </a:p>
                  </a:txBody>
                  <a:tcPr/>
                </a:tc>
                <a:tc>
                  <a:txBody>
                    <a:bodyPr/>
                    <a:lstStyle/>
                    <a:p>
                      <a:r>
                        <a:rPr lang="en-US" dirty="0">
                          <a:solidFill>
                            <a:schemeClr val="accent5"/>
                          </a:solidFill>
                        </a:rPr>
                        <a:t>Proclaimed but subdivision and rezoning of an Erf</a:t>
                      </a:r>
                    </a:p>
                  </a:txBody>
                  <a:tcPr/>
                </a:tc>
                <a:extLst>
                  <a:ext uri="{0D108BD9-81ED-4DB2-BD59-A6C34878D82A}">
                    <a16:rowId xmlns:a16="http://schemas.microsoft.com/office/drawing/2014/main" val="2175556761"/>
                  </a:ext>
                </a:extLst>
              </a:tr>
            </a:tbl>
          </a:graphicData>
        </a:graphic>
      </p:graphicFrame>
    </p:spTree>
    <p:extLst>
      <p:ext uri="{BB962C8B-B14F-4D97-AF65-F5344CB8AC3E}">
        <p14:creationId xmlns:p14="http://schemas.microsoft.com/office/powerpoint/2010/main" val="385239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61861" y="1388926"/>
            <a:ext cx="10741026" cy="4464049"/>
          </a:xfrm>
        </p:spPr>
        <p:txBody>
          <a:bodyPr/>
          <a:lstStyle/>
          <a:p>
            <a:pPr marL="285750" indent="-285750" algn="just">
              <a:buFont typeface="Arial" panose="020B0604020202020204" pitchFamily="34" charset="0"/>
              <a:buChar char="•"/>
            </a:pPr>
            <a:r>
              <a:rPr lang="en-ZA" sz="1800" dirty="0"/>
              <a:t>Township Regularization has massively contributed to the collection of revenue within the City through municipal billing system; since the stands and or/ properties become attached to the individual owners as opposed to leasehold titles.</a:t>
            </a:r>
          </a:p>
          <a:p>
            <a:pPr algn="just"/>
            <a:endParaRPr lang="en-ZA" sz="1800" dirty="0"/>
          </a:p>
          <a:p>
            <a:pPr marL="285750" indent="-285750" algn="just">
              <a:buFont typeface="Arial" panose="020B0604020202020204" pitchFamily="34" charset="0"/>
              <a:buChar char="•"/>
            </a:pPr>
            <a:r>
              <a:rPr lang="en-ZA" sz="1800" dirty="0"/>
              <a:t>The security of tenure for residents is improved which enables property owners to use their land as a collateral where possible.</a:t>
            </a:r>
          </a:p>
          <a:p>
            <a:pPr marL="285750" indent="-285750" algn="just">
              <a:buFont typeface="Arial" panose="020B0604020202020204" pitchFamily="34" charset="0"/>
              <a:buChar char="•"/>
            </a:pPr>
            <a:endParaRPr lang="en-ZA" sz="1800" dirty="0"/>
          </a:p>
          <a:p>
            <a:pPr marL="285750" indent="-285750" algn="just">
              <a:buFont typeface="Arial" panose="020B0604020202020204" pitchFamily="34" charset="0"/>
              <a:buChar char="•"/>
            </a:pPr>
            <a:r>
              <a:rPr lang="en-ZA" sz="1800" dirty="0"/>
              <a:t>The property owners also establish businesses in their neighbourhoods and have their building plans approved by the  City through compliance with municipal planning policies and/ or by-laws.</a:t>
            </a:r>
          </a:p>
          <a:p>
            <a:pPr marL="285750" indent="-285750" algn="just">
              <a:buFont typeface="Arial" panose="020B0604020202020204" pitchFamily="34" charset="0"/>
              <a:buChar char="•"/>
            </a:pPr>
            <a:endParaRPr lang="en-ZA" sz="1800" dirty="0"/>
          </a:p>
          <a:p>
            <a:pPr marL="285750" indent="-285750" algn="just">
              <a:buFont typeface="Arial" panose="020B0604020202020204" pitchFamily="34" charset="0"/>
              <a:buChar char="•"/>
            </a:pPr>
            <a:r>
              <a:rPr lang="en-ZA" sz="1800" dirty="0"/>
              <a:t> The Programme also attends to non-compliance with municipal by-laws since it points out all contraventions (building encroachments, land invasion, illegal business not fully compliant with City of Ekurhuleni Land Use Scheme)</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ZA" dirty="0"/>
          </a:p>
          <a:p>
            <a:pPr marL="450850" lvl="1" indent="-285750"/>
            <a:endParaRPr lang="en-ZA" dirty="0"/>
          </a:p>
          <a:p>
            <a:pPr marL="285750" indent="-285750">
              <a:buFont typeface="Arial" panose="020B0604020202020204" pitchFamily="34" charset="0"/>
              <a:buChar char="•"/>
            </a:pPr>
            <a:endParaRPr lang="en-ZA" dirty="0"/>
          </a:p>
          <a:p>
            <a:endParaRPr lang="en-ZA" dirty="0"/>
          </a:p>
          <a:p>
            <a:endParaRPr lang="en-ZA" dirty="0"/>
          </a:p>
        </p:txBody>
      </p:sp>
      <p:sp>
        <p:nvSpPr>
          <p:cNvPr id="6" name="Title 5"/>
          <p:cNvSpPr>
            <a:spLocks noGrp="1"/>
          </p:cNvSpPr>
          <p:nvPr>
            <p:ph type="title"/>
          </p:nvPr>
        </p:nvSpPr>
        <p:spPr>
          <a:xfrm>
            <a:off x="761861" y="395425"/>
            <a:ext cx="9929261" cy="849257"/>
          </a:xfrm>
          <a:solidFill>
            <a:schemeClr val="accent2"/>
          </a:solidFill>
        </p:spPr>
        <p:txBody>
          <a:bodyPr/>
          <a:lstStyle/>
          <a:p>
            <a:r>
              <a:rPr lang="en-US" sz="2800" b="1" dirty="0"/>
              <a:t>Township Reg. Programme Value Chain within the City</a:t>
            </a:r>
            <a:endParaRPr lang="en-ZA" sz="2800"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7</a:t>
            </a:fld>
            <a:endParaRPr lang="en-ZA" dirty="0"/>
          </a:p>
        </p:txBody>
      </p:sp>
    </p:spTree>
    <p:extLst>
      <p:ext uri="{BB962C8B-B14F-4D97-AF65-F5344CB8AC3E}">
        <p14:creationId xmlns:p14="http://schemas.microsoft.com/office/powerpoint/2010/main" val="264928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25487" y="1272208"/>
            <a:ext cx="10741026" cy="5115339"/>
          </a:xfrm>
        </p:spPr>
        <p:txBody>
          <a:bodyPr/>
          <a:lstStyle/>
          <a:p>
            <a:pPr algn="just"/>
            <a:endParaRPr lang="en-US" dirty="0"/>
          </a:p>
          <a:p>
            <a:pPr marL="285750" indent="-285750">
              <a:buFont typeface="Arial" panose="020B0604020202020204" pitchFamily="34" charset="0"/>
              <a:buChar char="•"/>
            </a:pPr>
            <a:endParaRPr lang="en-US" dirty="0"/>
          </a:p>
          <a:p>
            <a:endParaRPr lang="en-US" dirty="0"/>
          </a:p>
        </p:txBody>
      </p:sp>
      <p:sp>
        <p:nvSpPr>
          <p:cNvPr id="6" name="Title 5"/>
          <p:cNvSpPr>
            <a:spLocks noGrp="1"/>
          </p:cNvSpPr>
          <p:nvPr>
            <p:ph type="title"/>
          </p:nvPr>
        </p:nvSpPr>
        <p:spPr>
          <a:xfrm>
            <a:off x="820737" y="67227"/>
            <a:ext cx="9724306" cy="915945"/>
          </a:xfrm>
          <a:solidFill>
            <a:schemeClr val="accent2"/>
          </a:solidFill>
        </p:spPr>
        <p:txBody>
          <a:bodyPr/>
          <a:lstStyle/>
          <a:p>
            <a:pPr algn="ctr"/>
            <a:r>
              <a:rPr lang="en-ZA" sz="2800" b="1" kern="1200" spc="0" dirty="0">
                <a:solidFill>
                  <a:prstClr val="black"/>
                </a:solidFill>
                <a:latin typeface="Arial" panose="020B0604020202020204" pitchFamily="34" charset="0"/>
                <a:cs typeface="Arial" panose="020B0604020202020204" pitchFamily="34" charset="0"/>
              </a:rPr>
              <a:t>Key Stakeholder Sector Depts.</a:t>
            </a:r>
            <a:endParaRPr lang="en-ZA" sz="2800"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8</a:t>
            </a:fld>
            <a:endParaRPr lang="en-ZA" dirty="0"/>
          </a:p>
        </p:txBody>
      </p:sp>
      <p:sp>
        <p:nvSpPr>
          <p:cNvPr id="2" name="Text Placeholder 1">
            <a:extLst>
              <a:ext uri="{FF2B5EF4-FFF2-40B4-BE49-F238E27FC236}">
                <a16:creationId xmlns:a16="http://schemas.microsoft.com/office/drawing/2014/main" id="{92AF4621-46E3-4348-8A1D-6A7F5CBD6379}"/>
              </a:ext>
            </a:extLst>
          </p:cNvPr>
          <p:cNvSpPr txBox="1">
            <a:spLocks/>
          </p:cNvSpPr>
          <p:nvPr/>
        </p:nvSpPr>
        <p:spPr>
          <a:xfrm>
            <a:off x="725486" y="1272208"/>
            <a:ext cx="11255019" cy="4826304"/>
          </a:xfrm>
          <a:prstGeom prst="rect">
            <a:avLst/>
          </a:prstGeom>
        </p:spPr>
        <p:txBody>
          <a:bodyPr>
            <a:normAutofit lnSpcReduction="10000"/>
          </a:bodyPr>
          <a:lst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lgn="just">
              <a:buFont typeface="Arial" panose="020B0604020202020204" pitchFamily="34" charset="0"/>
              <a:buNone/>
            </a:pPr>
            <a:endParaRPr lang="en-ZA" sz="2000" dirty="0"/>
          </a:p>
          <a:p>
            <a:pPr marL="285750" indent="-285750">
              <a:buFont typeface="Arial" pitchFamily="34" charset="0"/>
              <a:buChar char="•"/>
            </a:pPr>
            <a:r>
              <a:rPr lang="en-ZA" sz="2000" dirty="0"/>
              <a:t>The project involves various sector departments both internal and external: </a:t>
            </a:r>
          </a:p>
          <a:p>
            <a:endParaRPr lang="en-ZA" sz="2000" dirty="0"/>
          </a:p>
          <a:p>
            <a:pPr marL="969963" lvl="3" indent="-342900">
              <a:buFont typeface="Wingdings" panose="05000000000000000000" pitchFamily="2" charset="2"/>
              <a:buChar char="v"/>
            </a:pPr>
            <a:r>
              <a:rPr lang="en-ZA" sz="2000" dirty="0"/>
              <a:t>   Real Estate Dept.</a:t>
            </a:r>
          </a:p>
          <a:p>
            <a:pPr lvl="3">
              <a:buFont typeface="Wingdings" panose="05000000000000000000" pitchFamily="2" charset="2"/>
              <a:buChar char="v"/>
            </a:pPr>
            <a:endParaRPr lang="en-ZA" sz="2000" dirty="0"/>
          </a:p>
          <a:p>
            <a:pPr marL="969963" lvl="3" indent="-342900">
              <a:buFont typeface="Wingdings" panose="05000000000000000000" pitchFamily="2" charset="2"/>
              <a:buChar char="v"/>
            </a:pPr>
            <a:r>
              <a:rPr lang="en-ZA" sz="2000" dirty="0"/>
              <a:t>   Municipal Human Settlements Dept.</a:t>
            </a:r>
          </a:p>
          <a:p>
            <a:pPr lvl="3">
              <a:buFont typeface="Wingdings" panose="05000000000000000000" pitchFamily="2" charset="2"/>
              <a:buChar char="v"/>
            </a:pPr>
            <a:endParaRPr lang="en-ZA" sz="2000" dirty="0"/>
          </a:p>
          <a:p>
            <a:pPr marL="969963" lvl="3" indent="-342900">
              <a:buFont typeface="Wingdings" panose="05000000000000000000" pitchFamily="2" charset="2"/>
              <a:buChar char="v"/>
            </a:pPr>
            <a:r>
              <a:rPr lang="en-ZA" sz="2000" dirty="0"/>
              <a:t>   Provincial Human Settlements Dept.</a:t>
            </a:r>
          </a:p>
          <a:p>
            <a:pPr lvl="3">
              <a:buFont typeface="Wingdings" panose="05000000000000000000" pitchFamily="2" charset="2"/>
              <a:buChar char="v"/>
            </a:pPr>
            <a:endParaRPr lang="en-ZA" sz="2000" dirty="0"/>
          </a:p>
          <a:p>
            <a:pPr marL="969963" lvl="3" indent="-342900">
              <a:buFont typeface="Wingdings" panose="05000000000000000000" pitchFamily="2" charset="2"/>
              <a:buChar char="v"/>
            </a:pPr>
            <a:r>
              <a:rPr lang="en-ZA" sz="2000" dirty="0"/>
              <a:t>   Deeds Office</a:t>
            </a:r>
          </a:p>
          <a:p>
            <a:pPr lvl="3">
              <a:buFont typeface="Wingdings" panose="05000000000000000000" pitchFamily="2" charset="2"/>
              <a:buChar char="v"/>
            </a:pPr>
            <a:endParaRPr lang="en-ZA" sz="2000" dirty="0"/>
          </a:p>
          <a:p>
            <a:pPr marL="969963" lvl="3" indent="-342900">
              <a:buFont typeface="Wingdings" panose="05000000000000000000" pitchFamily="2" charset="2"/>
              <a:buChar char="v"/>
            </a:pPr>
            <a:r>
              <a:rPr lang="en-ZA" sz="2000" dirty="0"/>
              <a:t>   Surveyor General Office</a:t>
            </a:r>
          </a:p>
          <a:p>
            <a:pPr marL="285750" indent="-285750">
              <a:buFont typeface="Arial" pitchFamily="34" charset="0"/>
              <a:buChar char="•"/>
            </a:pPr>
            <a:endParaRPr lang="en-ZA" sz="2000" dirty="0"/>
          </a:p>
          <a:p>
            <a:pPr marL="508000" lvl="1" indent="-342900" algn="just"/>
            <a:endParaRPr lang="en-ZA" sz="2000" dirty="0"/>
          </a:p>
        </p:txBody>
      </p:sp>
    </p:spTree>
    <p:extLst>
      <p:ext uri="{BB962C8B-B14F-4D97-AF65-F5344CB8AC3E}">
        <p14:creationId xmlns:p14="http://schemas.microsoft.com/office/powerpoint/2010/main" val="289864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71475" y="923925"/>
            <a:ext cx="11687175" cy="5476874"/>
          </a:xfrm>
        </p:spPr>
        <p:txBody>
          <a:bodyPr/>
          <a:lstStyle/>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sz="1800" dirty="0">
                <a:latin typeface="+mn-lt"/>
              </a:rPr>
              <a:t>The advent of Covid 19, has put the municipal fiscus under pressure which led to reprioritization of projects which also affected even the project(s) within City Planning Dept. </a:t>
            </a:r>
          </a:p>
          <a:p>
            <a:pPr algn="just"/>
            <a:endParaRPr lang="en-US" sz="1800" dirty="0">
              <a:latin typeface="+mn-lt"/>
            </a:endParaRPr>
          </a:p>
          <a:p>
            <a:pPr marL="285750" indent="-285750" algn="just">
              <a:buFont typeface="Arial" panose="020B0604020202020204" pitchFamily="34" charset="0"/>
              <a:buChar char="•"/>
            </a:pPr>
            <a:r>
              <a:rPr lang="en-US" sz="1800" dirty="0">
                <a:latin typeface="+mn-lt"/>
              </a:rPr>
              <a:t>Township Regularization Programme has always been funded through </a:t>
            </a:r>
            <a:r>
              <a:rPr lang="en-US" sz="1800" dirty="0" err="1">
                <a:latin typeface="+mn-lt"/>
              </a:rPr>
              <a:t>Opex</a:t>
            </a:r>
            <a:r>
              <a:rPr lang="en-US" sz="1800" dirty="0">
                <a:latin typeface="+mn-lt"/>
              </a:rPr>
              <a:t> budget, and at certain stages the volume of work per township(s) far exceeds the allocated budget during implementation stages. </a:t>
            </a:r>
          </a:p>
          <a:p>
            <a:pPr algn="just"/>
            <a:endParaRPr lang="en-US" sz="1800" dirty="0">
              <a:latin typeface="+mn-lt"/>
            </a:endParaRPr>
          </a:p>
          <a:p>
            <a:pPr marL="285750" indent="-285750" algn="just">
              <a:buFont typeface="Arial" panose="020B0604020202020204" pitchFamily="34" charset="0"/>
              <a:buChar char="•"/>
            </a:pPr>
            <a:r>
              <a:rPr lang="en-US" sz="1800" dirty="0">
                <a:latin typeface="+mn-lt"/>
              </a:rPr>
              <a:t>However, the provincial Gauteng Human Settlement Dept  also running a parallel similar </a:t>
            </a:r>
            <a:r>
              <a:rPr lang="en-US" sz="1800" dirty="0" err="1">
                <a:latin typeface="+mn-lt"/>
              </a:rPr>
              <a:t>programme</a:t>
            </a:r>
            <a:r>
              <a:rPr lang="en-US" sz="1800" dirty="0">
                <a:latin typeface="+mn-lt"/>
              </a:rPr>
              <a:t> which aims at assisting the Council to reduce the backlog of remaining townships</a:t>
            </a:r>
          </a:p>
          <a:p>
            <a:pPr algn="just"/>
            <a:endParaRPr lang="en-US" sz="1800" dirty="0">
              <a:latin typeface="+mn-lt"/>
            </a:endParaRPr>
          </a:p>
          <a:p>
            <a:pPr marL="285750" indent="-285750" algn="just">
              <a:buFont typeface="Arial" panose="020B0604020202020204" pitchFamily="34" charset="0"/>
              <a:buChar char="•"/>
            </a:pPr>
            <a:r>
              <a:rPr lang="en-US" sz="1800" dirty="0">
                <a:latin typeface="+mn-lt"/>
              </a:rPr>
              <a:t>In terms of annual revenue collection, the City Planning contributes to the City coffers through building plans and land development applications and some of them emanate from the township regularization </a:t>
            </a:r>
            <a:r>
              <a:rPr lang="en-US" sz="1800" dirty="0" err="1">
                <a:latin typeface="+mn-lt"/>
              </a:rPr>
              <a:t>programme</a:t>
            </a:r>
            <a:r>
              <a:rPr lang="en-US" sz="1800" dirty="0">
                <a:latin typeface="+mn-lt"/>
              </a:rPr>
              <a:t>. </a:t>
            </a:r>
          </a:p>
          <a:p>
            <a:pPr algn="just"/>
            <a:endParaRPr lang="en-US" sz="1800" dirty="0">
              <a:latin typeface="+mn-lt"/>
            </a:endParaRPr>
          </a:p>
          <a:p>
            <a:pPr algn="just"/>
            <a:endParaRPr lang="en-US" sz="1800" dirty="0">
              <a:latin typeface="+mn-lt"/>
            </a:endParaRPr>
          </a:p>
          <a:p>
            <a:endParaRPr lang="en-US" sz="1800" dirty="0">
              <a:latin typeface="+mn-lt"/>
            </a:endParaRPr>
          </a:p>
        </p:txBody>
      </p:sp>
      <p:sp>
        <p:nvSpPr>
          <p:cNvPr id="6" name="Title 5"/>
          <p:cNvSpPr>
            <a:spLocks noGrp="1"/>
          </p:cNvSpPr>
          <p:nvPr>
            <p:ph type="title"/>
          </p:nvPr>
        </p:nvSpPr>
        <p:spPr>
          <a:xfrm>
            <a:off x="666750" y="216040"/>
            <a:ext cx="10287000" cy="707885"/>
          </a:xfrm>
          <a:solidFill>
            <a:schemeClr val="accent2"/>
          </a:solidFill>
        </p:spPr>
        <p:txBody>
          <a:bodyPr/>
          <a:lstStyle/>
          <a:p>
            <a:pPr algn="ctr"/>
            <a:r>
              <a:rPr lang="en-US" b="1" dirty="0"/>
              <a:t>Budget Implications</a:t>
            </a:r>
            <a:endParaRPr lang="en-ZA" b="1" dirty="0"/>
          </a:p>
        </p:txBody>
      </p:sp>
      <p:sp>
        <p:nvSpPr>
          <p:cNvPr id="4" name="Slide Number Placeholder 3"/>
          <p:cNvSpPr>
            <a:spLocks noGrp="1"/>
          </p:cNvSpPr>
          <p:nvPr>
            <p:ph type="sldNum" sz="quarter" idx="4294967295"/>
          </p:nvPr>
        </p:nvSpPr>
        <p:spPr>
          <a:xfrm>
            <a:off x="0" y="6503988"/>
            <a:ext cx="266700" cy="258762"/>
          </a:xfrm>
          <a:prstGeom prst="rect">
            <a:avLst/>
          </a:prstGeom>
        </p:spPr>
        <p:txBody>
          <a:bodyPr/>
          <a:lstStyle/>
          <a:p>
            <a:fld id="{86CB4B4D-7CA3-9044-876B-883B54F8677D}" type="slidenum">
              <a:rPr lang="en-ZA" smtClean="0"/>
              <a:t>9</a:t>
            </a:fld>
            <a:endParaRPr lang="en-ZA" dirty="0"/>
          </a:p>
        </p:txBody>
      </p:sp>
      <p:sp>
        <p:nvSpPr>
          <p:cNvPr id="2" name="Title 5">
            <a:extLst>
              <a:ext uri="{FF2B5EF4-FFF2-40B4-BE49-F238E27FC236}">
                <a16:creationId xmlns:a16="http://schemas.microsoft.com/office/drawing/2014/main" id="{1B308299-BB8D-9320-24DC-924A5818F7FA}"/>
              </a:ext>
            </a:extLst>
          </p:cNvPr>
          <p:cNvSpPr txBox="1">
            <a:spLocks/>
          </p:cNvSpPr>
          <p:nvPr/>
        </p:nvSpPr>
        <p:spPr>
          <a:xfrm>
            <a:off x="944562" y="2238375"/>
            <a:ext cx="9571037" cy="84925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a:lstStyle>
          <a:p>
            <a:pPr algn="ctr"/>
            <a:endParaRPr lang="fr-FR" b="1" dirty="0"/>
          </a:p>
        </p:txBody>
      </p:sp>
    </p:spTree>
    <p:extLst>
      <p:ext uri="{BB962C8B-B14F-4D97-AF65-F5344CB8AC3E}">
        <p14:creationId xmlns:p14="http://schemas.microsoft.com/office/powerpoint/2010/main" val="171342321"/>
      </p:ext>
    </p:extLst>
  </p:cSld>
  <p:clrMapOvr>
    <a:masterClrMapping/>
  </p:clrMapOvr>
</p:sld>
</file>

<file path=ppt/theme/theme1.xml><?xml version="1.0" encoding="utf-8"?>
<a:theme xmlns:a="http://schemas.openxmlformats.org/drawingml/2006/main" name="White">
  <a:themeElements>
    <a:clrScheme name="White">
      <a:dk1>
        <a:srgbClr val="FFFFFF"/>
      </a:dk1>
      <a:lt1>
        <a:srgbClr val="FFFFFF"/>
      </a:lt1>
      <a:dk2>
        <a:srgbClr val="A7A7A7"/>
      </a:dk2>
      <a:lt2>
        <a:srgbClr val="535353"/>
      </a:lt2>
      <a:accent1>
        <a:srgbClr val="004684"/>
      </a:accent1>
      <a:accent2>
        <a:srgbClr val="FDB43D"/>
      </a:accent2>
      <a:accent3>
        <a:srgbClr val="006940"/>
      </a:accent3>
      <a:accent4>
        <a:srgbClr val="ED1B2E"/>
      </a:accent4>
      <a:accent5>
        <a:srgbClr val="1E1C1A"/>
      </a:accent5>
      <a:accent6>
        <a:srgbClr val="7F7F7F"/>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808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d">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3.xml><?xml version="1.0" encoding="utf-8"?>
<a:theme xmlns:a="http://schemas.openxmlformats.org/drawingml/2006/main" name="Green">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4.xml><?xml version="1.0" encoding="utf-8"?>
<a:theme xmlns:a="http://schemas.openxmlformats.org/drawingml/2006/main" name="Grey">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5.xml><?xml version="1.0" encoding="utf-8"?>
<a:theme xmlns:a="http://schemas.openxmlformats.org/drawingml/2006/main" name="White">
  <a:themeElements>
    <a:clrScheme name="White">
      <a:dk1>
        <a:srgbClr val="83280D"/>
      </a:dk1>
      <a:lt1>
        <a:srgbClr val="768083"/>
      </a:lt1>
      <a:dk2>
        <a:srgbClr val="A7A7A7"/>
      </a:dk2>
      <a:lt2>
        <a:srgbClr val="535353"/>
      </a:lt2>
      <a:accent1>
        <a:srgbClr val="004684"/>
      </a:accent1>
      <a:accent2>
        <a:srgbClr val="FDB43D"/>
      </a:accent2>
      <a:accent3>
        <a:srgbClr val="006940"/>
      </a:accent3>
      <a:accent4>
        <a:srgbClr val="ED1B2E"/>
      </a:accent4>
      <a:accent5>
        <a:srgbClr val="1E1C1A"/>
      </a:accent5>
      <a:accent6>
        <a:srgbClr val="7F7F7F"/>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808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FD59965FB32742A7C6EBB0A5F056FD" ma:contentTypeVersion="18" ma:contentTypeDescription="Create a new document." ma:contentTypeScope="" ma:versionID="435ef092fbe195b01f1901a231d5d69d">
  <xsd:schema xmlns:xsd="http://www.w3.org/2001/XMLSchema" xmlns:xs="http://www.w3.org/2001/XMLSchema" xmlns:p="http://schemas.microsoft.com/office/2006/metadata/properties" xmlns:ns3="7c4484eb-8fb2-4d50-ac00-a8d10bcd13a4" xmlns:ns4="f648bd98-ca10-40f1-b8e2-2644652bb43e" targetNamespace="http://schemas.microsoft.com/office/2006/metadata/properties" ma:root="true" ma:fieldsID="97e3e5611dc1f7497a833851edce30fd" ns3:_="" ns4:_="">
    <xsd:import namespace="7c4484eb-8fb2-4d50-ac00-a8d10bcd13a4"/>
    <xsd:import namespace="f648bd98-ca10-40f1-b8e2-2644652bb4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484eb-8fb2-4d50-ac00-a8d10bcd13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48bd98-ca10-40f1-b8e2-2644652bb4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648bd98-ca10-40f1-b8e2-2644652bb43e" xsi:nil="true"/>
  </documentManagement>
</p:properties>
</file>

<file path=customXml/itemProps1.xml><?xml version="1.0" encoding="utf-8"?>
<ds:datastoreItem xmlns:ds="http://schemas.openxmlformats.org/officeDocument/2006/customXml" ds:itemID="{AF33EE97-783B-4A5F-BD98-A45FF25A3190}">
  <ds:schemaRefs>
    <ds:schemaRef ds:uri="http://schemas.microsoft.com/sharepoint/v3/contenttype/forms"/>
  </ds:schemaRefs>
</ds:datastoreItem>
</file>

<file path=customXml/itemProps2.xml><?xml version="1.0" encoding="utf-8"?>
<ds:datastoreItem xmlns:ds="http://schemas.openxmlformats.org/officeDocument/2006/customXml" ds:itemID="{9259201C-2871-4A2E-8AAA-6B402D8C0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484eb-8fb2-4d50-ac00-a8d10bcd13a4"/>
    <ds:schemaRef ds:uri="f648bd98-ca10-40f1-b8e2-2644652bb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EEB5F5-5868-416E-90A9-F7CDD43E6F94}">
  <ds:schemaRefs>
    <ds:schemaRef ds:uri="http://purl.org/dc/dcmitype/"/>
    <ds:schemaRef ds:uri="http://purl.org/dc/terms/"/>
    <ds:schemaRef ds:uri="f648bd98-ca10-40f1-b8e2-2644652bb43e"/>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7c4484eb-8fb2-4d50-ac00-a8d10bcd13a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Widescreen</PresentationFormat>
  <Paragraphs>132</Paragraphs>
  <Slides>12</Slides>
  <Notes>10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Wingdings</vt:lpstr>
      <vt:lpstr>White</vt:lpstr>
      <vt:lpstr>Red</vt:lpstr>
      <vt:lpstr>Green</vt:lpstr>
      <vt:lpstr>Grey</vt:lpstr>
      <vt:lpstr>PowerPoint Presentation</vt:lpstr>
      <vt:lpstr>Contextual Background &amp; Strategic Posture</vt:lpstr>
      <vt:lpstr>OBJECTIVES OF THE TOWNSHIP REGULARIZATION (KEY DELIVERABLES)</vt:lpstr>
      <vt:lpstr>Collaboration between City of Ekurhuleni and Provincial Human Settlement Dept. on Township Regularization</vt:lpstr>
      <vt:lpstr>Overview of Regularized Townships (2016-2022)</vt:lpstr>
      <vt:lpstr>PowerPoint Presentation</vt:lpstr>
      <vt:lpstr>Township Reg. Programme Value Chain within the City</vt:lpstr>
      <vt:lpstr>Key Stakeholder Sector Depts.</vt:lpstr>
      <vt:lpstr>Budget Implications</vt:lpstr>
      <vt:lpstr>Challenges &amp; Areas of Intervention </vt:lpstr>
      <vt:lpstr>Benefits of Township Regularization &amp; the City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 Mey</dc:creator>
  <cp:lastModifiedBy>Duduzile Singeni</cp:lastModifiedBy>
  <cp:revision>359</cp:revision>
  <cp:lastPrinted>2018-03-13T09:07:40Z</cp:lastPrinted>
  <dcterms:modified xsi:type="dcterms:W3CDTF">2025-03-24T14:35:02Z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0x010100AEFD59965FB32742A7C6EBB0A5F056FD</vt:lpwstr>
  </property>
  <property fmtid="{D5CDD505-2E9C-101B-9397-08002B2CF9AE}" pid="3" name="MSIP_Label_07559d34-73b8-4a7a-bea0-29011fa0c1e3_Enabled">
    <vt:lpwstr>true</vt:lpwstr>
  </property>
  <property fmtid="{D5CDD505-2E9C-101B-9397-08002B2CF9AE}" pid="4" name="MSIP_Label_07559d34-73b8-4a7a-bea0-29011fa0c1e3_SetDate">
    <vt:lpwstr>2025-03-24T14:32:36Z</vt:lpwstr>
  </property>
  <property fmtid="{D5CDD505-2E9C-101B-9397-08002B2CF9AE}" pid="5" name="MSIP_Label_07559d34-73b8-4a7a-bea0-29011fa0c1e3_Method">
    <vt:lpwstr>Standard</vt:lpwstr>
  </property>
  <property fmtid="{D5CDD505-2E9C-101B-9397-08002B2CF9AE}" pid="6" name="MSIP_Label_07559d34-73b8-4a7a-bea0-29011fa0c1e3_Name">
    <vt:lpwstr>Ganeral</vt:lpwstr>
  </property>
  <property fmtid="{D5CDD505-2E9C-101B-9397-08002B2CF9AE}" pid="7" name="MSIP_Label_07559d34-73b8-4a7a-bea0-29011fa0c1e3_SiteId">
    <vt:lpwstr>d68a0803-f0aa-4014-840d-93eb8ae08d77</vt:lpwstr>
  </property>
  <property fmtid="{D5CDD505-2E9C-101B-9397-08002B2CF9AE}" pid="8" name="MSIP_Label_07559d34-73b8-4a7a-bea0-29011fa0c1e3_ActionId">
    <vt:lpwstr>dd123703-141d-42c8-9663-4549957fdf3c</vt:lpwstr>
  </property>
  <property fmtid="{D5CDD505-2E9C-101B-9397-08002B2CF9AE}" pid="9" name="MSIP_Label_07559d34-73b8-4a7a-bea0-29011fa0c1e3_ContentBits">
    <vt:lpwstr>0</vt:lpwstr>
  </property>
  <property fmtid="{D5CDD505-2E9C-101B-9397-08002B2CF9AE}" pid="10" name="MSIP_Label_07559d34-73b8-4a7a-bea0-29011fa0c1e3_Tag">
    <vt:lpwstr>10, 3, 0, 1</vt:lpwstr>
  </property>
</Properties>
</file>