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FBE3D-38BD-4ECE-8AD5-D71D3E54042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ZA"/>
        </a:p>
      </dgm:t>
    </dgm:pt>
    <dgm:pt modelId="{C009A24D-7241-4AE7-9E03-C293D24BCC55}">
      <dgm:prSet phldrT="[Text]"/>
      <dgm:spPr/>
      <dgm:t>
        <a:bodyPr/>
        <a:lstStyle/>
        <a:p>
          <a:r>
            <a:rPr lang="en-ZA" dirty="0"/>
            <a:t>Death of the title deed holder(s)</a:t>
          </a:r>
        </a:p>
      </dgm:t>
    </dgm:pt>
    <dgm:pt modelId="{4AB73D01-A292-4924-BA99-BCAF1F11ABD2}" type="parTrans" cxnId="{0233CADE-C44A-44B4-8965-245FB2E4FC15}">
      <dgm:prSet/>
      <dgm:spPr/>
      <dgm:t>
        <a:bodyPr/>
        <a:lstStyle/>
        <a:p>
          <a:endParaRPr lang="en-ZA"/>
        </a:p>
      </dgm:t>
    </dgm:pt>
    <dgm:pt modelId="{943E9387-B68A-4CCF-9A94-0A8DF662017E}" type="sibTrans" cxnId="{0233CADE-C44A-44B4-8965-245FB2E4FC15}">
      <dgm:prSet/>
      <dgm:spPr/>
      <dgm:t>
        <a:bodyPr/>
        <a:lstStyle/>
        <a:p>
          <a:endParaRPr lang="en-ZA"/>
        </a:p>
      </dgm:t>
    </dgm:pt>
    <dgm:pt modelId="{88DC2786-04F2-4460-9911-96ED506213A2}">
      <dgm:prSet phldrT="[Text]"/>
      <dgm:spPr/>
      <dgm:t>
        <a:bodyPr/>
        <a:lstStyle/>
        <a:p>
          <a:r>
            <a:rPr lang="en-ZA" dirty="0"/>
            <a:t>Dies testate &gt; potential conflict between freedom of testation and ‘family house’ norms/customs</a:t>
          </a:r>
        </a:p>
      </dgm:t>
    </dgm:pt>
    <dgm:pt modelId="{786A55D4-2293-4D6E-82E2-E60C55D01EED}" type="parTrans" cxnId="{A2AC9FD1-A346-46EB-9BB8-05859C80E3E8}">
      <dgm:prSet/>
      <dgm:spPr/>
      <dgm:t>
        <a:bodyPr/>
        <a:lstStyle/>
        <a:p>
          <a:endParaRPr lang="en-ZA"/>
        </a:p>
      </dgm:t>
    </dgm:pt>
    <dgm:pt modelId="{1843146D-84E3-4253-8D2A-492F4D0C82C8}" type="sibTrans" cxnId="{A2AC9FD1-A346-46EB-9BB8-05859C80E3E8}">
      <dgm:prSet/>
      <dgm:spPr/>
      <dgm:t>
        <a:bodyPr/>
        <a:lstStyle/>
        <a:p>
          <a:endParaRPr lang="en-ZA"/>
        </a:p>
      </dgm:t>
    </dgm:pt>
    <dgm:pt modelId="{D63CBBDE-29D2-410D-81D7-D1D760F8704C}">
      <dgm:prSet phldrT="[Text]"/>
      <dgm:spPr/>
      <dgm:t>
        <a:bodyPr/>
        <a:lstStyle/>
        <a:p>
          <a:r>
            <a:rPr lang="en-ZA" dirty="0"/>
            <a:t>Dies intestate &gt; fragmentation of legal ownership</a:t>
          </a:r>
        </a:p>
      </dgm:t>
    </dgm:pt>
    <dgm:pt modelId="{687A3A9B-F455-4E94-B59E-A449BB48D60F}" type="parTrans" cxnId="{62F824E0-E920-4C8D-A624-8952C829BE86}">
      <dgm:prSet/>
      <dgm:spPr/>
      <dgm:t>
        <a:bodyPr/>
        <a:lstStyle/>
        <a:p>
          <a:endParaRPr lang="en-ZA"/>
        </a:p>
      </dgm:t>
    </dgm:pt>
    <dgm:pt modelId="{60D7418A-DE55-45BF-A121-DE66B40F9FEE}" type="sibTrans" cxnId="{62F824E0-E920-4C8D-A624-8952C829BE86}">
      <dgm:prSet/>
      <dgm:spPr/>
      <dgm:t>
        <a:bodyPr/>
        <a:lstStyle/>
        <a:p>
          <a:endParaRPr lang="en-ZA"/>
        </a:p>
      </dgm:t>
    </dgm:pt>
    <dgm:pt modelId="{65A5A62B-2575-4734-88AF-063EB7794CBF}">
      <dgm:prSet phldrT="[Text]"/>
      <dgm:spPr/>
      <dgm:t>
        <a:bodyPr/>
        <a:lstStyle/>
        <a:p>
          <a:r>
            <a:rPr lang="en-ZA" dirty="0"/>
            <a:t>Deceased Estate Administration</a:t>
          </a:r>
        </a:p>
      </dgm:t>
    </dgm:pt>
    <dgm:pt modelId="{23817507-0110-47B4-973E-F018E913F66A}" type="parTrans" cxnId="{8101E9FC-78F3-4DE0-B721-DAA97EBB2B86}">
      <dgm:prSet/>
      <dgm:spPr/>
      <dgm:t>
        <a:bodyPr/>
        <a:lstStyle/>
        <a:p>
          <a:endParaRPr lang="en-ZA"/>
        </a:p>
      </dgm:t>
    </dgm:pt>
    <dgm:pt modelId="{8C5D18DD-9820-4208-98CF-7C116BC078D9}" type="sibTrans" cxnId="{8101E9FC-78F3-4DE0-B721-DAA97EBB2B86}">
      <dgm:prSet/>
      <dgm:spPr/>
      <dgm:t>
        <a:bodyPr/>
        <a:lstStyle/>
        <a:p>
          <a:endParaRPr lang="en-ZA"/>
        </a:p>
      </dgm:t>
    </dgm:pt>
    <dgm:pt modelId="{D0C17702-6684-4A6D-BA93-A35DBA8AC5E0}">
      <dgm:prSet phldrT="[Text]"/>
      <dgm:spPr/>
      <dgm:t>
        <a:bodyPr/>
        <a:lstStyle/>
        <a:p>
          <a:r>
            <a:rPr lang="en-ZA" dirty="0"/>
            <a:t>Estate &lt; R250,000: Letter of Authority</a:t>
          </a:r>
        </a:p>
        <a:p>
          <a:r>
            <a:rPr lang="en-ZA" dirty="0"/>
            <a:t>Potential family conflict as limited oversite</a:t>
          </a:r>
        </a:p>
      </dgm:t>
    </dgm:pt>
    <dgm:pt modelId="{264E6A74-5359-42A7-8621-7982CB3ED974}" type="parTrans" cxnId="{952654BE-7CDD-4066-B580-2D3036AB8727}">
      <dgm:prSet/>
      <dgm:spPr/>
      <dgm:t>
        <a:bodyPr/>
        <a:lstStyle/>
        <a:p>
          <a:endParaRPr lang="en-ZA"/>
        </a:p>
      </dgm:t>
    </dgm:pt>
    <dgm:pt modelId="{6B323A0F-952F-4AE7-8AA9-98D1A39A974D}" type="sibTrans" cxnId="{952654BE-7CDD-4066-B580-2D3036AB8727}">
      <dgm:prSet/>
      <dgm:spPr/>
      <dgm:t>
        <a:bodyPr/>
        <a:lstStyle/>
        <a:p>
          <a:endParaRPr lang="en-ZA"/>
        </a:p>
      </dgm:t>
    </dgm:pt>
    <dgm:pt modelId="{61E3FE6A-8F49-410A-934D-466A634F006E}">
      <dgm:prSet phldrT="[Text]"/>
      <dgm:spPr/>
      <dgm:t>
        <a:bodyPr/>
        <a:lstStyle/>
        <a:p>
          <a:r>
            <a:rPr lang="en-ZA" dirty="0"/>
            <a:t>Estate &gt; R250,000: Letter of Executorship</a:t>
          </a:r>
        </a:p>
        <a:p>
          <a:r>
            <a:rPr lang="en-ZA" dirty="0"/>
            <a:t>Requires use of a lawyer (or similar) and costs</a:t>
          </a:r>
        </a:p>
      </dgm:t>
    </dgm:pt>
    <dgm:pt modelId="{2DB4926F-9D64-495B-9FEA-A82174CD90AA}" type="parTrans" cxnId="{3196276B-7CC6-42A0-9432-AD48947BF8EA}">
      <dgm:prSet/>
      <dgm:spPr/>
      <dgm:t>
        <a:bodyPr/>
        <a:lstStyle/>
        <a:p>
          <a:endParaRPr lang="en-ZA"/>
        </a:p>
      </dgm:t>
    </dgm:pt>
    <dgm:pt modelId="{A08BD4E7-4910-4D49-84B9-7E9B04227896}" type="sibTrans" cxnId="{3196276B-7CC6-42A0-9432-AD48947BF8EA}">
      <dgm:prSet/>
      <dgm:spPr/>
      <dgm:t>
        <a:bodyPr/>
        <a:lstStyle/>
        <a:p>
          <a:endParaRPr lang="en-ZA"/>
        </a:p>
      </dgm:t>
    </dgm:pt>
    <dgm:pt modelId="{C2102A73-0322-460D-BFD3-683993A0BA00}">
      <dgm:prSet phldrT="[Text]"/>
      <dgm:spPr/>
      <dgm:t>
        <a:bodyPr/>
        <a:lstStyle/>
        <a:p>
          <a:r>
            <a:rPr lang="en-ZA" dirty="0"/>
            <a:t>Conveyancing</a:t>
          </a:r>
        </a:p>
      </dgm:t>
    </dgm:pt>
    <dgm:pt modelId="{6B232703-AA39-45E0-B104-131E264BD3DA}" type="parTrans" cxnId="{6CDFE5BC-979E-4975-8D25-6C2BD7F2C03D}">
      <dgm:prSet/>
      <dgm:spPr/>
      <dgm:t>
        <a:bodyPr/>
        <a:lstStyle/>
        <a:p>
          <a:endParaRPr lang="en-ZA"/>
        </a:p>
      </dgm:t>
    </dgm:pt>
    <dgm:pt modelId="{98D4BDC3-B756-4943-9BCE-E956653EB84A}" type="sibTrans" cxnId="{6CDFE5BC-979E-4975-8D25-6C2BD7F2C03D}">
      <dgm:prSet/>
      <dgm:spPr/>
      <dgm:t>
        <a:bodyPr/>
        <a:lstStyle/>
        <a:p>
          <a:endParaRPr lang="en-ZA"/>
        </a:p>
      </dgm:t>
    </dgm:pt>
    <dgm:pt modelId="{11A766C1-B66B-4DDB-9A9F-7013008DB20A}">
      <dgm:prSet phldrT="[Text]"/>
      <dgm:spPr/>
      <dgm:t>
        <a:bodyPr/>
        <a:lstStyle/>
        <a:p>
          <a:r>
            <a:rPr lang="en-ZA" dirty="0"/>
            <a:t>Cost of conveyancing</a:t>
          </a:r>
        </a:p>
        <a:p>
          <a:r>
            <a:rPr lang="en-ZA" dirty="0"/>
            <a:t>Potential cost of rates clearance </a:t>
          </a:r>
        </a:p>
      </dgm:t>
    </dgm:pt>
    <dgm:pt modelId="{E83C87E6-1713-4340-8EBF-F71AA08617BC}" type="parTrans" cxnId="{8EBDB959-312C-430D-839D-AB4D8C54C530}">
      <dgm:prSet/>
      <dgm:spPr/>
      <dgm:t>
        <a:bodyPr/>
        <a:lstStyle/>
        <a:p>
          <a:endParaRPr lang="en-ZA"/>
        </a:p>
      </dgm:t>
    </dgm:pt>
    <dgm:pt modelId="{4E51F341-769F-4B78-A341-A047A30C0BE1}" type="sibTrans" cxnId="{8EBDB959-312C-430D-839D-AB4D8C54C530}">
      <dgm:prSet/>
      <dgm:spPr/>
      <dgm:t>
        <a:bodyPr/>
        <a:lstStyle/>
        <a:p>
          <a:endParaRPr lang="en-ZA"/>
        </a:p>
      </dgm:t>
    </dgm:pt>
    <dgm:pt modelId="{6248E39A-52A3-4765-BE89-4DE0B65C9B8B}">
      <dgm:prSet phldrT="[Text]"/>
      <dgm:spPr/>
      <dgm:t>
        <a:bodyPr/>
        <a:lstStyle/>
        <a:p>
          <a:r>
            <a:rPr lang="en-ZA" dirty="0"/>
            <a:t>Problems arising when cost and complexity of transfer of title leave the ownership unchanged ‘ghost houses’</a:t>
          </a:r>
        </a:p>
      </dgm:t>
    </dgm:pt>
    <dgm:pt modelId="{064E0507-3F34-4C12-8841-A3977AE72CE8}" type="parTrans" cxnId="{8E9A44EF-89D9-4A91-AE35-2E53BCE40BE5}">
      <dgm:prSet/>
      <dgm:spPr/>
      <dgm:t>
        <a:bodyPr/>
        <a:lstStyle/>
        <a:p>
          <a:endParaRPr lang="en-ZA"/>
        </a:p>
      </dgm:t>
    </dgm:pt>
    <dgm:pt modelId="{54FC0431-79DE-4FCE-99F7-D6354875B980}" type="sibTrans" cxnId="{8E9A44EF-89D9-4A91-AE35-2E53BCE40BE5}">
      <dgm:prSet/>
      <dgm:spPr/>
      <dgm:t>
        <a:bodyPr/>
        <a:lstStyle/>
        <a:p>
          <a:endParaRPr lang="en-ZA"/>
        </a:p>
      </dgm:t>
    </dgm:pt>
    <dgm:pt modelId="{E92E2F43-E956-4236-826B-1019E799FFD4}" type="pres">
      <dgm:prSet presAssocID="{46FFBE3D-38BD-4ECE-8AD5-D71D3E54042C}" presName="Name0" presStyleCnt="0">
        <dgm:presLayoutVars>
          <dgm:dir/>
          <dgm:animLvl val="lvl"/>
          <dgm:resizeHandles val="exact"/>
        </dgm:presLayoutVars>
      </dgm:prSet>
      <dgm:spPr/>
    </dgm:pt>
    <dgm:pt modelId="{B37583B4-AC88-4138-AEED-98A2001D8582}" type="pres">
      <dgm:prSet presAssocID="{C2102A73-0322-460D-BFD3-683993A0BA00}" presName="boxAndChildren" presStyleCnt="0"/>
      <dgm:spPr/>
    </dgm:pt>
    <dgm:pt modelId="{CECD8518-348D-41B2-BC66-B306994124DB}" type="pres">
      <dgm:prSet presAssocID="{C2102A73-0322-460D-BFD3-683993A0BA00}" presName="parentTextBox" presStyleLbl="node1" presStyleIdx="0" presStyleCnt="3"/>
      <dgm:spPr/>
    </dgm:pt>
    <dgm:pt modelId="{7DE09E78-4E76-49F3-BD3F-DC19A4EFDC8C}" type="pres">
      <dgm:prSet presAssocID="{C2102A73-0322-460D-BFD3-683993A0BA00}" presName="entireBox" presStyleLbl="node1" presStyleIdx="0" presStyleCnt="3"/>
      <dgm:spPr/>
    </dgm:pt>
    <dgm:pt modelId="{2A2BDBE0-2A56-44DB-BD2D-432AB45BBC42}" type="pres">
      <dgm:prSet presAssocID="{C2102A73-0322-460D-BFD3-683993A0BA00}" presName="descendantBox" presStyleCnt="0"/>
      <dgm:spPr/>
    </dgm:pt>
    <dgm:pt modelId="{17134B2E-BBFA-4D27-B738-B88B95B6B83E}" type="pres">
      <dgm:prSet presAssocID="{11A766C1-B66B-4DDB-9A9F-7013008DB20A}" presName="childTextBox" presStyleLbl="fgAccFollowNode1" presStyleIdx="0" presStyleCnt="6">
        <dgm:presLayoutVars>
          <dgm:bulletEnabled val="1"/>
        </dgm:presLayoutVars>
      </dgm:prSet>
      <dgm:spPr/>
    </dgm:pt>
    <dgm:pt modelId="{5D362B9C-B3A1-4895-89FE-2C1BF35EB00D}" type="pres">
      <dgm:prSet presAssocID="{6248E39A-52A3-4765-BE89-4DE0B65C9B8B}" presName="childTextBox" presStyleLbl="fgAccFollowNode1" presStyleIdx="1" presStyleCnt="6">
        <dgm:presLayoutVars>
          <dgm:bulletEnabled val="1"/>
        </dgm:presLayoutVars>
      </dgm:prSet>
      <dgm:spPr/>
    </dgm:pt>
    <dgm:pt modelId="{6ACDA9B8-6915-4BBB-AB91-52748C03E65A}" type="pres">
      <dgm:prSet presAssocID="{8C5D18DD-9820-4208-98CF-7C116BC078D9}" presName="sp" presStyleCnt="0"/>
      <dgm:spPr/>
    </dgm:pt>
    <dgm:pt modelId="{0171C35B-A3E6-4547-9F63-EA2C5779F0B7}" type="pres">
      <dgm:prSet presAssocID="{65A5A62B-2575-4734-88AF-063EB7794CBF}" presName="arrowAndChildren" presStyleCnt="0"/>
      <dgm:spPr/>
    </dgm:pt>
    <dgm:pt modelId="{6DA65A64-F1E4-4A42-827D-A05F7EEF7864}" type="pres">
      <dgm:prSet presAssocID="{65A5A62B-2575-4734-88AF-063EB7794CBF}" presName="parentTextArrow" presStyleLbl="node1" presStyleIdx="0" presStyleCnt="3"/>
      <dgm:spPr/>
    </dgm:pt>
    <dgm:pt modelId="{24530957-9213-49F3-9E31-D2AF55B93508}" type="pres">
      <dgm:prSet presAssocID="{65A5A62B-2575-4734-88AF-063EB7794CBF}" presName="arrow" presStyleLbl="node1" presStyleIdx="1" presStyleCnt="3"/>
      <dgm:spPr/>
    </dgm:pt>
    <dgm:pt modelId="{D3A3B40D-08D9-46B8-8089-638464CF7076}" type="pres">
      <dgm:prSet presAssocID="{65A5A62B-2575-4734-88AF-063EB7794CBF}" presName="descendantArrow" presStyleCnt="0"/>
      <dgm:spPr/>
    </dgm:pt>
    <dgm:pt modelId="{277433EC-3AA9-42E4-8D00-9FC63E6E9193}" type="pres">
      <dgm:prSet presAssocID="{D0C17702-6684-4A6D-BA93-A35DBA8AC5E0}" presName="childTextArrow" presStyleLbl="fgAccFollowNode1" presStyleIdx="2" presStyleCnt="6">
        <dgm:presLayoutVars>
          <dgm:bulletEnabled val="1"/>
        </dgm:presLayoutVars>
      </dgm:prSet>
      <dgm:spPr/>
    </dgm:pt>
    <dgm:pt modelId="{E7DD286A-0B52-48BA-97A9-6F139D2489FB}" type="pres">
      <dgm:prSet presAssocID="{61E3FE6A-8F49-410A-934D-466A634F006E}" presName="childTextArrow" presStyleLbl="fgAccFollowNode1" presStyleIdx="3" presStyleCnt="6">
        <dgm:presLayoutVars>
          <dgm:bulletEnabled val="1"/>
        </dgm:presLayoutVars>
      </dgm:prSet>
      <dgm:spPr/>
    </dgm:pt>
    <dgm:pt modelId="{FE61BC54-7A31-490F-8EDE-0E1966568796}" type="pres">
      <dgm:prSet presAssocID="{943E9387-B68A-4CCF-9A94-0A8DF662017E}" presName="sp" presStyleCnt="0"/>
      <dgm:spPr/>
    </dgm:pt>
    <dgm:pt modelId="{B71ECD58-752B-4DE7-842E-F82B5A8C4F7F}" type="pres">
      <dgm:prSet presAssocID="{C009A24D-7241-4AE7-9E03-C293D24BCC55}" presName="arrowAndChildren" presStyleCnt="0"/>
      <dgm:spPr/>
    </dgm:pt>
    <dgm:pt modelId="{D66D6614-10CE-4876-8BCE-140667054461}" type="pres">
      <dgm:prSet presAssocID="{C009A24D-7241-4AE7-9E03-C293D24BCC55}" presName="parentTextArrow" presStyleLbl="node1" presStyleIdx="1" presStyleCnt="3"/>
      <dgm:spPr/>
    </dgm:pt>
    <dgm:pt modelId="{B113AAD0-CBD6-4F72-AC45-D0898C898DEF}" type="pres">
      <dgm:prSet presAssocID="{C009A24D-7241-4AE7-9E03-C293D24BCC55}" presName="arrow" presStyleLbl="node1" presStyleIdx="2" presStyleCnt="3"/>
      <dgm:spPr/>
    </dgm:pt>
    <dgm:pt modelId="{7641AD29-5360-40E6-9EB7-A426F60A84A1}" type="pres">
      <dgm:prSet presAssocID="{C009A24D-7241-4AE7-9E03-C293D24BCC55}" presName="descendantArrow" presStyleCnt="0"/>
      <dgm:spPr/>
    </dgm:pt>
    <dgm:pt modelId="{FD92D1E5-02DE-4B20-9DD4-80DADE2156FC}" type="pres">
      <dgm:prSet presAssocID="{88DC2786-04F2-4460-9911-96ED506213A2}" presName="childTextArrow" presStyleLbl="fgAccFollowNode1" presStyleIdx="4" presStyleCnt="6">
        <dgm:presLayoutVars>
          <dgm:bulletEnabled val="1"/>
        </dgm:presLayoutVars>
      </dgm:prSet>
      <dgm:spPr/>
    </dgm:pt>
    <dgm:pt modelId="{660719FC-7A34-4A34-A0C9-1358829449F6}" type="pres">
      <dgm:prSet presAssocID="{D63CBBDE-29D2-410D-81D7-D1D760F8704C}" presName="childTextArrow" presStyleLbl="fgAccFollowNode1" presStyleIdx="5" presStyleCnt="6">
        <dgm:presLayoutVars>
          <dgm:bulletEnabled val="1"/>
        </dgm:presLayoutVars>
      </dgm:prSet>
      <dgm:spPr/>
    </dgm:pt>
  </dgm:ptLst>
  <dgm:cxnLst>
    <dgm:cxn modelId="{5634680B-4FC5-4FC2-A388-3455C6193CCE}" type="presOf" srcId="{D0C17702-6684-4A6D-BA93-A35DBA8AC5E0}" destId="{277433EC-3AA9-42E4-8D00-9FC63E6E9193}" srcOrd="0" destOrd="0" presId="urn:microsoft.com/office/officeart/2005/8/layout/process4"/>
    <dgm:cxn modelId="{05E51811-E9C5-4870-BC6A-B1E571454B86}" type="presOf" srcId="{88DC2786-04F2-4460-9911-96ED506213A2}" destId="{FD92D1E5-02DE-4B20-9DD4-80DADE2156FC}" srcOrd="0" destOrd="0" presId="urn:microsoft.com/office/officeart/2005/8/layout/process4"/>
    <dgm:cxn modelId="{1EDAAA29-4826-4CF4-8309-3A039AF911D0}" type="presOf" srcId="{C009A24D-7241-4AE7-9E03-C293D24BCC55}" destId="{D66D6614-10CE-4876-8BCE-140667054461}" srcOrd="0" destOrd="0" presId="urn:microsoft.com/office/officeart/2005/8/layout/process4"/>
    <dgm:cxn modelId="{3196276B-7CC6-42A0-9432-AD48947BF8EA}" srcId="{65A5A62B-2575-4734-88AF-063EB7794CBF}" destId="{61E3FE6A-8F49-410A-934D-466A634F006E}" srcOrd="1" destOrd="0" parTransId="{2DB4926F-9D64-495B-9FEA-A82174CD90AA}" sibTransId="{A08BD4E7-4910-4D49-84B9-7E9B04227896}"/>
    <dgm:cxn modelId="{3744086D-1BAE-4C5C-B7B6-63071E3AE951}" type="presOf" srcId="{61E3FE6A-8F49-410A-934D-466A634F006E}" destId="{E7DD286A-0B52-48BA-97A9-6F139D2489FB}" srcOrd="0" destOrd="0" presId="urn:microsoft.com/office/officeart/2005/8/layout/process4"/>
    <dgm:cxn modelId="{8EBDB959-312C-430D-839D-AB4D8C54C530}" srcId="{C2102A73-0322-460D-BFD3-683993A0BA00}" destId="{11A766C1-B66B-4DDB-9A9F-7013008DB20A}" srcOrd="0" destOrd="0" parTransId="{E83C87E6-1713-4340-8EBF-F71AA08617BC}" sibTransId="{4E51F341-769F-4B78-A341-A047A30C0BE1}"/>
    <dgm:cxn modelId="{1A33EE7A-218E-469E-9677-42ECB9D935C0}" type="presOf" srcId="{46FFBE3D-38BD-4ECE-8AD5-D71D3E54042C}" destId="{E92E2F43-E956-4236-826B-1019E799FFD4}" srcOrd="0" destOrd="0" presId="urn:microsoft.com/office/officeart/2005/8/layout/process4"/>
    <dgm:cxn modelId="{C2904C7C-68EC-4F5A-B20C-3CD5C812BD05}" type="presOf" srcId="{C2102A73-0322-460D-BFD3-683993A0BA00}" destId="{CECD8518-348D-41B2-BC66-B306994124DB}" srcOrd="0" destOrd="0" presId="urn:microsoft.com/office/officeart/2005/8/layout/process4"/>
    <dgm:cxn modelId="{3D18F0A3-F7C9-41AF-AC2E-7B0A7DA144CB}" type="presOf" srcId="{65A5A62B-2575-4734-88AF-063EB7794CBF}" destId="{6DA65A64-F1E4-4A42-827D-A05F7EEF7864}" srcOrd="0" destOrd="0" presId="urn:microsoft.com/office/officeart/2005/8/layout/process4"/>
    <dgm:cxn modelId="{A41A31B6-3CCA-414A-98AB-743B0567F570}" type="presOf" srcId="{D63CBBDE-29D2-410D-81D7-D1D760F8704C}" destId="{660719FC-7A34-4A34-A0C9-1358829449F6}" srcOrd="0" destOrd="0" presId="urn:microsoft.com/office/officeart/2005/8/layout/process4"/>
    <dgm:cxn modelId="{F6CB3FB6-C9D1-4581-BDD0-1D4DD9FDAB98}" type="presOf" srcId="{65A5A62B-2575-4734-88AF-063EB7794CBF}" destId="{24530957-9213-49F3-9E31-D2AF55B93508}" srcOrd="1" destOrd="0" presId="urn:microsoft.com/office/officeart/2005/8/layout/process4"/>
    <dgm:cxn modelId="{6CDFE5BC-979E-4975-8D25-6C2BD7F2C03D}" srcId="{46FFBE3D-38BD-4ECE-8AD5-D71D3E54042C}" destId="{C2102A73-0322-460D-BFD3-683993A0BA00}" srcOrd="2" destOrd="0" parTransId="{6B232703-AA39-45E0-B104-131E264BD3DA}" sibTransId="{98D4BDC3-B756-4943-9BCE-E956653EB84A}"/>
    <dgm:cxn modelId="{A08067BD-C48B-463D-BFA7-C9DC5D94E382}" type="presOf" srcId="{11A766C1-B66B-4DDB-9A9F-7013008DB20A}" destId="{17134B2E-BBFA-4D27-B738-B88B95B6B83E}" srcOrd="0" destOrd="0" presId="urn:microsoft.com/office/officeart/2005/8/layout/process4"/>
    <dgm:cxn modelId="{952654BE-7CDD-4066-B580-2D3036AB8727}" srcId="{65A5A62B-2575-4734-88AF-063EB7794CBF}" destId="{D0C17702-6684-4A6D-BA93-A35DBA8AC5E0}" srcOrd="0" destOrd="0" parTransId="{264E6A74-5359-42A7-8621-7982CB3ED974}" sibTransId="{6B323A0F-952F-4AE7-8AA9-98D1A39A974D}"/>
    <dgm:cxn modelId="{A2AC9FD1-A346-46EB-9BB8-05859C80E3E8}" srcId="{C009A24D-7241-4AE7-9E03-C293D24BCC55}" destId="{88DC2786-04F2-4460-9911-96ED506213A2}" srcOrd="0" destOrd="0" parTransId="{786A55D4-2293-4D6E-82E2-E60C55D01EED}" sibTransId="{1843146D-84E3-4253-8D2A-492F4D0C82C8}"/>
    <dgm:cxn modelId="{0233CADE-C44A-44B4-8965-245FB2E4FC15}" srcId="{46FFBE3D-38BD-4ECE-8AD5-D71D3E54042C}" destId="{C009A24D-7241-4AE7-9E03-C293D24BCC55}" srcOrd="0" destOrd="0" parTransId="{4AB73D01-A292-4924-BA99-BCAF1F11ABD2}" sibTransId="{943E9387-B68A-4CCF-9A94-0A8DF662017E}"/>
    <dgm:cxn modelId="{62F824E0-E920-4C8D-A624-8952C829BE86}" srcId="{C009A24D-7241-4AE7-9E03-C293D24BCC55}" destId="{D63CBBDE-29D2-410D-81D7-D1D760F8704C}" srcOrd="1" destOrd="0" parTransId="{687A3A9B-F455-4E94-B59E-A449BB48D60F}" sibTransId="{60D7418A-DE55-45BF-A121-DE66B40F9FEE}"/>
    <dgm:cxn modelId="{C93610E8-6445-4DC3-88CB-93F5AFCE194C}" type="presOf" srcId="{6248E39A-52A3-4765-BE89-4DE0B65C9B8B}" destId="{5D362B9C-B3A1-4895-89FE-2C1BF35EB00D}" srcOrd="0" destOrd="0" presId="urn:microsoft.com/office/officeart/2005/8/layout/process4"/>
    <dgm:cxn modelId="{8E9A44EF-89D9-4A91-AE35-2E53BCE40BE5}" srcId="{C2102A73-0322-460D-BFD3-683993A0BA00}" destId="{6248E39A-52A3-4765-BE89-4DE0B65C9B8B}" srcOrd="1" destOrd="0" parTransId="{064E0507-3F34-4C12-8841-A3977AE72CE8}" sibTransId="{54FC0431-79DE-4FCE-99F7-D6354875B980}"/>
    <dgm:cxn modelId="{8101E9FC-78F3-4DE0-B721-DAA97EBB2B86}" srcId="{46FFBE3D-38BD-4ECE-8AD5-D71D3E54042C}" destId="{65A5A62B-2575-4734-88AF-063EB7794CBF}" srcOrd="1" destOrd="0" parTransId="{23817507-0110-47B4-973E-F018E913F66A}" sibTransId="{8C5D18DD-9820-4208-98CF-7C116BC078D9}"/>
    <dgm:cxn modelId="{6DF269FE-AEDC-4F48-9AC5-3CDF5F74E83C}" type="presOf" srcId="{C2102A73-0322-460D-BFD3-683993A0BA00}" destId="{7DE09E78-4E76-49F3-BD3F-DC19A4EFDC8C}" srcOrd="1" destOrd="0" presId="urn:microsoft.com/office/officeart/2005/8/layout/process4"/>
    <dgm:cxn modelId="{6F806FFF-59C6-40BF-90E1-8A2CA9D6BC35}" type="presOf" srcId="{C009A24D-7241-4AE7-9E03-C293D24BCC55}" destId="{B113AAD0-CBD6-4F72-AC45-D0898C898DEF}" srcOrd="1" destOrd="0" presId="urn:microsoft.com/office/officeart/2005/8/layout/process4"/>
    <dgm:cxn modelId="{D22E9BC0-7E8A-4018-9ACE-C38A1BEB1936}" type="presParOf" srcId="{E92E2F43-E956-4236-826B-1019E799FFD4}" destId="{B37583B4-AC88-4138-AEED-98A2001D8582}" srcOrd="0" destOrd="0" presId="urn:microsoft.com/office/officeart/2005/8/layout/process4"/>
    <dgm:cxn modelId="{2298CE5F-2AB1-4FCC-83D4-34A4C60E55E8}" type="presParOf" srcId="{B37583B4-AC88-4138-AEED-98A2001D8582}" destId="{CECD8518-348D-41B2-BC66-B306994124DB}" srcOrd="0" destOrd="0" presId="urn:microsoft.com/office/officeart/2005/8/layout/process4"/>
    <dgm:cxn modelId="{B5D1255B-09BA-4772-A8A0-C771FE9E454A}" type="presParOf" srcId="{B37583B4-AC88-4138-AEED-98A2001D8582}" destId="{7DE09E78-4E76-49F3-BD3F-DC19A4EFDC8C}" srcOrd="1" destOrd="0" presId="urn:microsoft.com/office/officeart/2005/8/layout/process4"/>
    <dgm:cxn modelId="{FCBF5D65-98BB-4A12-B5C6-35EA7C23F67D}" type="presParOf" srcId="{B37583B4-AC88-4138-AEED-98A2001D8582}" destId="{2A2BDBE0-2A56-44DB-BD2D-432AB45BBC42}" srcOrd="2" destOrd="0" presId="urn:microsoft.com/office/officeart/2005/8/layout/process4"/>
    <dgm:cxn modelId="{1B7B2765-945A-4785-83C3-8602B8A4DC4D}" type="presParOf" srcId="{2A2BDBE0-2A56-44DB-BD2D-432AB45BBC42}" destId="{17134B2E-BBFA-4D27-B738-B88B95B6B83E}" srcOrd="0" destOrd="0" presId="urn:microsoft.com/office/officeart/2005/8/layout/process4"/>
    <dgm:cxn modelId="{3A3858C3-7D59-41A9-B7D0-B4C2BA87767A}" type="presParOf" srcId="{2A2BDBE0-2A56-44DB-BD2D-432AB45BBC42}" destId="{5D362B9C-B3A1-4895-89FE-2C1BF35EB00D}" srcOrd="1" destOrd="0" presId="urn:microsoft.com/office/officeart/2005/8/layout/process4"/>
    <dgm:cxn modelId="{ECD20338-AF9E-488F-8369-8A4762D87982}" type="presParOf" srcId="{E92E2F43-E956-4236-826B-1019E799FFD4}" destId="{6ACDA9B8-6915-4BBB-AB91-52748C03E65A}" srcOrd="1" destOrd="0" presId="urn:microsoft.com/office/officeart/2005/8/layout/process4"/>
    <dgm:cxn modelId="{E7F3B660-4DDF-414D-B559-44C72174D61A}" type="presParOf" srcId="{E92E2F43-E956-4236-826B-1019E799FFD4}" destId="{0171C35B-A3E6-4547-9F63-EA2C5779F0B7}" srcOrd="2" destOrd="0" presId="urn:microsoft.com/office/officeart/2005/8/layout/process4"/>
    <dgm:cxn modelId="{3B310283-E41D-49E2-A4A0-5147B84B4D91}" type="presParOf" srcId="{0171C35B-A3E6-4547-9F63-EA2C5779F0B7}" destId="{6DA65A64-F1E4-4A42-827D-A05F7EEF7864}" srcOrd="0" destOrd="0" presId="urn:microsoft.com/office/officeart/2005/8/layout/process4"/>
    <dgm:cxn modelId="{8F605C65-424A-406F-B152-3FB88CAD9DB9}" type="presParOf" srcId="{0171C35B-A3E6-4547-9F63-EA2C5779F0B7}" destId="{24530957-9213-49F3-9E31-D2AF55B93508}" srcOrd="1" destOrd="0" presId="urn:microsoft.com/office/officeart/2005/8/layout/process4"/>
    <dgm:cxn modelId="{2AB559EA-7609-4B45-94AC-DFBE64C8171B}" type="presParOf" srcId="{0171C35B-A3E6-4547-9F63-EA2C5779F0B7}" destId="{D3A3B40D-08D9-46B8-8089-638464CF7076}" srcOrd="2" destOrd="0" presId="urn:microsoft.com/office/officeart/2005/8/layout/process4"/>
    <dgm:cxn modelId="{4F170501-70DD-4212-AE68-F1D67FD400EF}" type="presParOf" srcId="{D3A3B40D-08D9-46B8-8089-638464CF7076}" destId="{277433EC-3AA9-42E4-8D00-9FC63E6E9193}" srcOrd="0" destOrd="0" presId="urn:microsoft.com/office/officeart/2005/8/layout/process4"/>
    <dgm:cxn modelId="{67B491E2-DBFD-47A2-AE47-7126DB9D6D3B}" type="presParOf" srcId="{D3A3B40D-08D9-46B8-8089-638464CF7076}" destId="{E7DD286A-0B52-48BA-97A9-6F139D2489FB}" srcOrd="1" destOrd="0" presId="urn:microsoft.com/office/officeart/2005/8/layout/process4"/>
    <dgm:cxn modelId="{24FC1B3F-F6A2-498B-86B5-3A383C273CAF}" type="presParOf" srcId="{E92E2F43-E956-4236-826B-1019E799FFD4}" destId="{FE61BC54-7A31-490F-8EDE-0E1966568796}" srcOrd="3" destOrd="0" presId="urn:microsoft.com/office/officeart/2005/8/layout/process4"/>
    <dgm:cxn modelId="{EAC00A05-3495-4879-9D81-FB9F672FAA23}" type="presParOf" srcId="{E92E2F43-E956-4236-826B-1019E799FFD4}" destId="{B71ECD58-752B-4DE7-842E-F82B5A8C4F7F}" srcOrd="4" destOrd="0" presId="urn:microsoft.com/office/officeart/2005/8/layout/process4"/>
    <dgm:cxn modelId="{ACC9F06A-7026-4CBE-8185-CDC41CA1B44E}" type="presParOf" srcId="{B71ECD58-752B-4DE7-842E-F82B5A8C4F7F}" destId="{D66D6614-10CE-4876-8BCE-140667054461}" srcOrd="0" destOrd="0" presId="urn:microsoft.com/office/officeart/2005/8/layout/process4"/>
    <dgm:cxn modelId="{EB011645-0594-4D27-B23A-52D3B8CC6FB3}" type="presParOf" srcId="{B71ECD58-752B-4DE7-842E-F82B5A8C4F7F}" destId="{B113AAD0-CBD6-4F72-AC45-D0898C898DEF}" srcOrd="1" destOrd="0" presId="urn:microsoft.com/office/officeart/2005/8/layout/process4"/>
    <dgm:cxn modelId="{1AD0FA1B-669F-4CA5-89A9-ED7D2B343B0F}" type="presParOf" srcId="{B71ECD58-752B-4DE7-842E-F82B5A8C4F7F}" destId="{7641AD29-5360-40E6-9EB7-A426F60A84A1}" srcOrd="2" destOrd="0" presId="urn:microsoft.com/office/officeart/2005/8/layout/process4"/>
    <dgm:cxn modelId="{FFD04C69-57B9-4282-8068-CA7A7933C44F}" type="presParOf" srcId="{7641AD29-5360-40E6-9EB7-A426F60A84A1}" destId="{FD92D1E5-02DE-4B20-9DD4-80DADE2156FC}" srcOrd="0" destOrd="0" presId="urn:microsoft.com/office/officeart/2005/8/layout/process4"/>
    <dgm:cxn modelId="{E8429DA0-230B-44B3-9564-63B9A8B5D454}" type="presParOf" srcId="{7641AD29-5360-40E6-9EB7-A426F60A84A1}" destId="{660719FC-7A34-4A34-A0C9-1358829449F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09E78-4E76-49F3-BD3F-DC19A4EFDC8C}">
      <dsp:nvSpPr>
        <dsp:cNvPr id="0" name=""/>
        <dsp:cNvSpPr/>
      </dsp:nvSpPr>
      <dsp:spPr>
        <a:xfrm>
          <a:off x="0" y="3606803"/>
          <a:ext cx="10970342" cy="118383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ZA" sz="2200" kern="1200" dirty="0"/>
            <a:t>Conveyancing</a:t>
          </a:r>
        </a:p>
      </dsp:txBody>
      <dsp:txXfrm>
        <a:off x="0" y="3606803"/>
        <a:ext cx="10970342" cy="639270"/>
      </dsp:txXfrm>
    </dsp:sp>
    <dsp:sp modelId="{17134B2E-BBFA-4D27-B738-B88B95B6B83E}">
      <dsp:nvSpPr>
        <dsp:cNvPr id="0" name=""/>
        <dsp:cNvSpPr/>
      </dsp:nvSpPr>
      <dsp:spPr>
        <a:xfrm>
          <a:off x="0" y="4222397"/>
          <a:ext cx="5485170" cy="54456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Cost of conveyancing</a:t>
          </a:r>
        </a:p>
        <a:p>
          <a:pPr marL="0" lvl="0" indent="0" algn="ctr" defTabSz="666750">
            <a:lnSpc>
              <a:spcPct val="90000"/>
            </a:lnSpc>
            <a:spcBef>
              <a:spcPct val="0"/>
            </a:spcBef>
            <a:spcAft>
              <a:spcPct val="35000"/>
            </a:spcAft>
            <a:buNone/>
          </a:pPr>
          <a:r>
            <a:rPr lang="en-ZA" sz="1500" kern="1200" dirty="0"/>
            <a:t>Potential cost of rates clearance </a:t>
          </a:r>
        </a:p>
      </dsp:txBody>
      <dsp:txXfrm>
        <a:off x="0" y="4222397"/>
        <a:ext cx="5485170" cy="544563"/>
      </dsp:txXfrm>
    </dsp:sp>
    <dsp:sp modelId="{5D362B9C-B3A1-4895-89FE-2C1BF35EB00D}">
      <dsp:nvSpPr>
        <dsp:cNvPr id="0" name=""/>
        <dsp:cNvSpPr/>
      </dsp:nvSpPr>
      <dsp:spPr>
        <a:xfrm>
          <a:off x="5485171" y="4222397"/>
          <a:ext cx="5485170" cy="54456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Problems arising when cost and complexity of transfer of title leave the ownership unchanged ‘ghost houses’</a:t>
          </a:r>
        </a:p>
      </dsp:txBody>
      <dsp:txXfrm>
        <a:off x="5485171" y="4222397"/>
        <a:ext cx="5485170" cy="544563"/>
      </dsp:txXfrm>
    </dsp:sp>
    <dsp:sp modelId="{24530957-9213-49F3-9E31-D2AF55B93508}">
      <dsp:nvSpPr>
        <dsp:cNvPr id="0" name=""/>
        <dsp:cNvSpPr/>
      </dsp:nvSpPr>
      <dsp:spPr>
        <a:xfrm rot="10800000">
          <a:off x="0" y="1803825"/>
          <a:ext cx="10970342" cy="1820735"/>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ZA" sz="2200" kern="1200" dirty="0"/>
            <a:t>Deceased Estate Administration</a:t>
          </a:r>
        </a:p>
      </dsp:txBody>
      <dsp:txXfrm rot="-10800000">
        <a:off x="0" y="1803825"/>
        <a:ext cx="10970342" cy="639078"/>
      </dsp:txXfrm>
    </dsp:sp>
    <dsp:sp modelId="{277433EC-3AA9-42E4-8D00-9FC63E6E9193}">
      <dsp:nvSpPr>
        <dsp:cNvPr id="0" name=""/>
        <dsp:cNvSpPr/>
      </dsp:nvSpPr>
      <dsp:spPr>
        <a:xfrm>
          <a:off x="0" y="2442903"/>
          <a:ext cx="5485170" cy="54440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Estate &lt; R250,000: Letter of Authority</a:t>
          </a:r>
        </a:p>
        <a:p>
          <a:pPr marL="0" lvl="0" indent="0" algn="ctr" defTabSz="666750">
            <a:lnSpc>
              <a:spcPct val="90000"/>
            </a:lnSpc>
            <a:spcBef>
              <a:spcPct val="0"/>
            </a:spcBef>
            <a:spcAft>
              <a:spcPct val="35000"/>
            </a:spcAft>
            <a:buNone/>
          </a:pPr>
          <a:r>
            <a:rPr lang="en-ZA" sz="1500" kern="1200" dirty="0"/>
            <a:t>Potential family conflict as limited oversite</a:t>
          </a:r>
        </a:p>
      </dsp:txBody>
      <dsp:txXfrm>
        <a:off x="0" y="2442903"/>
        <a:ext cx="5485170" cy="544400"/>
      </dsp:txXfrm>
    </dsp:sp>
    <dsp:sp modelId="{E7DD286A-0B52-48BA-97A9-6F139D2489FB}">
      <dsp:nvSpPr>
        <dsp:cNvPr id="0" name=""/>
        <dsp:cNvSpPr/>
      </dsp:nvSpPr>
      <dsp:spPr>
        <a:xfrm>
          <a:off x="5485171" y="2442903"/>
          <a:ext cx="5485170" cy="54440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Estate &gt; R250,000: Letter of Executorship</a:t>
          </a:r>
        </a:p>
        <a:p>
          <a:pPr marL="0" lvl="0" indent="0" algn="ctr" defTabSz="666750">
            <a:lnSpc>
              <a:spcPct val="90000"/>
            </a:lnSpc>
            <a:spcBef>
              <a:spcPct val="0"/>
            </a:spcBef>
            <a:spcAft>
              <a:spcPct val="35000"/>
            </a:spcAft>
            <a:buNone/>
          </a:pPr>
          <a:r>
            <a:rPr lang="en-ZA" sz="1500" kern="1200" dirty="0"/>
            <a:t>Requires use of a lawyer (or similar) and costs</a:t>
          </a:r>
        </a:p>
      </dsp:txBody>
      <dsp:txXfrm>
        <a:off x="5485171" y="2442903"/>
        <a:ext cx="5485170" cy="544400"/>
      </dsp:txXfrm>
    </dsp:sp>
    <dsp:sp modelId="{B113AAD0-CBD6-4F72-AC45-D0898C898DEF}">
      <dsp:nvSpPr>
        <dsp:cNvPr id="0" name=""/>
        <dsp:cNvSpPr/>
      </dsp:nvSpPr>
      <dsp:spPr>
        <a:xfrm rot="10800000">
          <a:off x="0" y="846"/>
          <a:ext cx="10970342" cy="1820735"/>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ZA" sz="2200" kern="1200" dirty="0"/>
            <a:t>Death of the title deed holder(s)</a:t>
          </a:r>
        </a:p>
      </dsp:txBody>
      <dsp:txXfrm rot="-10800000">
        <a:off x="0" y="846"/>
        <a:ext cx="10970342" cy="639078"/>
      </dsp:txXfrm>
    </dsp:sp>
    <dsp:sp modelId="{FD92D1E5-02DE-4B20-9DD4-80DADE2156FC}">
      <dsp:nvSpPr>
        <dsp:cNvPr id="0" name=""/>
        <dsp:cNvSpPr/>
      </dsp:nvSpPr>
      <dsp:spPr>
        <a:xfrm>
          <a:off x="0" y="639925"/>
          <a:ext cx="5485170" cy="54440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Dies testate &gt; potential conflict between freedom of testation and ‘family house’ norms/customs</a:t>
          </a:r>
        </a:p>
      </dsp:txBody>
      <dsp:txXfrm>
        <a:off x="0" y="639925"/>
        <a:ext cx="5485170" cy="544400"/>
      </dsp:txXfrm>
    </dsp:sp>
    <dsp:sp modelId="{660719FC-7A34-4A34-A0C9-1358829449F6}">
      <dsp:nvSpPr>
        <dsp:cNvPr id="0" name=""/>
        <dsp:cNvSpPr/>
      </dsp:nvSpPr>
      <dsp:spPr>
        <a:xfrm>
          <a:off x="5485171" y="639925"/>
          <a:ext cx="5485170" cy="54440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ZA" sz="1500" kern="1200" dirty="0"/>
            <a:t>Dies intestate &gt; fragmentation of legal ownership</a:t>
          </a:r>
        </a:p>
      </dsp:txBody>
      <dsp:txXfrm>
        <a:off x="5485171" y="639925"/>
        <a:ext cx="5485170" cy="5444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8753-E7D7-A4AE-2C62-564427B0B0C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ZA"/>
          </a:p>
        </p:txBody>
      </p:sp>
      <p:sp>
        <p:nvSpPr>
          <p:cNvPr id="3" name="Subtitle 2">
            <a:extLst>
              <a:ext uri="{FF2B5EF4-FFF2-40B4-BE49-F238E27FC236}">
                <a16:creationId xmlns:a16="http://schemas.microsoft.com/office/drawing/2014/main" id="{603E8F0E-88F2-0CC5-D80C-DDBF0E3AE4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ZA"/>
          </a:p>
        </p:txBody>
      </p:sp>
      <p:sp>
        <p:nvSpPr>
          <p:cNvPr id="4" name="Date Placeholder 3">
            <a:extLst>
              <a:ext uri="{FF2B5EF4-FFF2-40B4-BE49-F238E27FC236}">
                <a16:creationId xmlns:a16="http://schemas.microsoft.com/office/drawing/2014/main" id="{87F91880-F02D-0589-AB38-43E8EF8EB675}"/>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D4AB399B-4CE5-C3ED-65BC-A6D296C3A0D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BAA3AFB-0379-E0EB-7F26-957C138F1B42}"/>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905345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63D7-7293-EC05-58C3-4C605BF8C0FD}"/>
              </a:ext>
            </a:extLst>
          </p:cNvPr>
          <p:cNvSpPr>
            <a:spLocks noGrp="1"/>
          </p:cNvSpPr>
          <p:nvPr>
            <p:ph type="title"/>
          </p:nvPr>
        </p:nvSpPr>
        <p:spPr/>
        <p:txBody>
          <a:bodyPr/>
          <a:lstStyle/>
          <a:p>
            <a:r>
              <a:rPr lang="en-GB"/>
              <a:t>Click to edit Master title style</a:t>
            </a:r>
            <a:endParaRPr lang="en-ZA"/>
          </a:p>
        </p:txBody>
      </p:sp>
      <p:sp>
        <p:nvSpPr>
          <p:cNvPr id="3" name="Vertical Text Placeholder 2">
            <a:extLst>
              <a:ext uri="{FF2B5EF4-FFF2-40B4-BE49-F238E27FC236}">
                <a16:creationId xmlns:a16="http://schemas.microsoft.com/office/drawing/2014/main" id="{56379CCD-1B64-96A8-2453-1BA8CFE6D87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Date Placeholder 3">
            <a:extLst>
              <a:ext uri="{FF2B5EF4-FFF2-40B4-BE49-F238E27FC236}">
                <a16:creationId xmlns:a16="http://schemas.microsoft.com/office/drawing/2014/main" id="{3466C9C3-A516-97D4-4AE0-2367931DEF54}"/>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D3D598F4-23DF-98BD-2589-0BBE0494B15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1EEFECD-DBEF-7FE2-958F-DD148F742310}"/>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233691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1FC2D7-9F72-E8CF-A389-391B8AAC680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ZA"/>
          </a:p>
        </p:txBody>
      </p:sp>
      <p:sp>
        <p:nvSpPr>
          <p:cNvPr id="3" name="Vertical Text Placeholder 2">
            <a:extLst>
              <a:ext uri="{FF2B5EF4-FFF2-40B4-BE49-F238E27FC236}">
                <a16:creationId xmlns:a16="http://schemas.microsoft.com/office/drawing/2014/main" id="{59DF4948-9D2E-17BA-896E-FDA4F34B336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Date Placeholder 3">
            <a:extLst>
              <a:ext uri="{FF2B5EF4-FFF2-40B4-BE49-F238E27FC236}">
                <a16:creationId xmlns:a16="http://schemas.microsoft.com/office/drawing/2014/main" id="{DD851681-39B1-9E54-B66B-7BAECC881C55}"/>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1F3B1D24-BA27-1153-BAE0-4D208A6577D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FD8D4C9-94C4-3E95-1A89-BE5342098859}"/>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58522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9928-E7C9-0238-7C79-10D3BE84E9B5}"/>
              </a:ext>
            </a:extLst>
          </p:cNvPr>
          <p:cNvSpPr>
            <a:spLocks noGrp="1"/>
          </p:cNvSpPr>
          <p:nvPr>
            <p:ph type="title"/>
          </p:nvPr>
        </p:nvSpPr>
        <p:spPr/>
        <p:txBody>
          <a:bodyPr/>
          <a:lstStyle/>
          <a:p>
            <a:r>
              <a:rPr lang="en-GB"/>
              <a:t>Click to edit Master title style</a:t>
            </a:r>
            <a:endParaRPr lang="en-ZA"/>
          </a:p>
        </p:txBody>
      </p:sp>
      <p:sp>
        <p:nvSpPr>
          <p:cNvPr id="3" name="Content Placeholder 2">
            <a:extLst>
              <a:ext uri="{FF2B5EF4-FFF2-40B4-BE49-F238E27FC236}">
                <a16:creationId xmlns:a16="http://schemas.microsoft.com/office/drawing/2014/main" id="{919ACE06-895B-56F4-DE36-F0087DB752B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Date Placeholder 3">
            <a:extLst>
              <a:ext uri="{FF2B5EF4-FFF2-40B4-BE49-F238E27FC236}">
                <a16:creationId xmlns:a16="http://schemas.microsoft.com/office/drawing/2014/main" id="{9622B4DF-CF52-ABC8-29A2-2181F94D0548}"/>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2B687485-C84C-6503-50FF-F1CE484CD9A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D5BAB6B-455F-F5A2-902A-E4B9EFDAB35A}"/>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260341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0297C-0197-C132-6732-8D9F04F866E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ZA"/>
          </a:p>
        </p:txBody>
      </p:sp>
      <p:sp>
        <p:nvSpPr>
          <p:cNvPr id="3" name="Text Placeholder 2">
            <a:extLst>
              <a:ext uri="{FF2B5EF4-FFF2-40B4-BE49-F238E27FC236}">
                <a16:creationId xmlns:a16="http://schemas.microsoft.com/office/drawing/2014/main" id="{15080C7F-E124-B62C-4BF1-B88DAB36DC4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2EE352F-832F-12D8-98A6-D194F0290542}"/>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BE2F3E20-E399-50C0-AFCC-9FE8D63EA7F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62B847CB-059F-9290-0D73-DF82579E8244}"/>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18165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30CA-CC4C-F830-8049-A3C23B6E9D6C}"/>
              </a:ext>
            </a:extLst>
          </p:cNvPr>
          <p:cNvSpPr>
            <a:spLocks noGrp="1"/>
          </p:cNvSpPr>
          <p:nvPr>
            <p:ph type="title"/>
          </p:nvPr>
        </p:nvSpPr>
        <p:spPr/>
        <p:txBody>
          <a:bodyPr/>
          <a:lstStyle/>
          <a:p>
            <a:r>
              <a:rPr lang="en-GB"/>
              <a:t>Click to edit Master title style</a:t>
            </a:r>
            <a:endParaRPr lang="en-ZA"/>
          </a:p>
        </p:txBody>
      </p:sp>
      <p:sp>
        <p:nvSpPr>
          <p:cNvPr id="3" name="Content Placeholder 2">
            <a:extLst>
              <a:ext uri="{FF2B5EF4-FFF2-40B4-BE49-F238E27FC236}">
                <a16:creationId xmlns:a16="http://schemas.microsoft.com/office/drawing/2014/main" id="{88A9561D-078C-2A4D-043E-DEA393F1FEA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Content Placeholder 3">
            <a:extLst>
              <a:ext uri="{FF2B5EF4-FFF2-40B4-BE49-F238E27FC236}">
                <a16:creationId xmlns:a16="http://schemas.microsoft.com/office/drawing/2014/main" id="{5E13C35C-5F84-EED3-8B01-76B7AC78165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5" name="Date Placeholder 4">
            <a:extLst>
              <a:ext uri="{FF2B5EF4-FFF2-40B4-BE49-F238E27FC236}">
                <a16:creationId xmlns:a16="http://schemas.microsoft.com/office/drawing/2014/main" id="{3305C385-94A2-EC25-B29A-5ABA89843847}"/>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6" name="Footer Placeholder 5">
            <a:extLst>
              <a:ext uri="{FF2B5EF4-FFF2-40B4-BE49-F238E27FC236}">
                <a16:creationId xmlns:a16="http://schemas.microsoft.com/office/drawing/2014/main" id="{ABFBD3A8-640C-100D-DB21-55A39A424B5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D7249B9-0300-2B78-E5AD-F38A09F95453}"/>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199928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3D715-EFB1-C9DB-264C-D0B3D41657DF}"/>
              </a:ext>
            </a:extLst>
          </p:cNvPr>
          <p:cNvSpPr>
            <a:spLocks noGrp="1"/>
          </p:cNvSpPr>
          <p:nvPr>
            <p:ph type="title"/>
          </p:nvPr>
        </p:nvSpPr>
        <p:spPr>
          <a:xfrm>
            <a:off x="839788" y="365125"/>
            <a:ext cx="10515600" cy="1325563"/>
          </a:xfrm>
        </p:spPr>
        <p:txBody>
          <a:bodyPr/>
          <a:lstStyle/>
          <a:p>
            <a:r>
              <a:rPr lang="en-GB"/>
              <a:t>Click to edit Master title style</a:t>
            </a:r>
            <a:endParaRPr lang="en-ZA"/>
          </a:p>
        </p:txBody>
      </p:sp>
      <p:sp>
        <p:nvSpPr>
          <p:cNvPr id="3" name="Text Placeholder 2">
            <a:extLst>
              <a:ext uri="{FF2B5EF4-FFF2-40B4-BE49-F238E27FC236}">
                <a16:creationId xmlns:a16="http://schemas.microsoft.com/office/drawing/2014/main" id="{C3FA9383-4DEB-24F3-D617-7C1EC432F8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179C0A-D697-2EDC-4DF5-C346F230B81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5" name="Text Placeholder 4">
            <a:extLst>
              <a:ext uri="{FF2B5EF4-FFF2-40B4-BE49-F238E27FC236}">
                <a16:creationId xmlns:a16="http://schemas.microsoft.com/office/drawing/2014/main" id="{3186BBDB-FFF8-64F9-9061-1E6EF13826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933130-D95A-BF31-5207-92C60F9290B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7" name="Date Placeholder 6">
            <a:extLst>
              <a:ext uri="{FF2B5EF4-FFF2-40B4-BE49-F238E27FC236}">
                <a16:creationId xmlns:a16="http://schemas.microsoft.com/office/drawing/2014/main" id="{492208D9-5F6D-726D-B4C5-49C1336345AB}"/>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8" name="Footer Placeholder 7">
            <a:extLst>
              <a:ext uri="{FF2B5EF4-FFF2-40B4-BE49-F238E27FC236}">
                <a16:creationId xmlns:a16="http://schemas.microsoft.com/office/drawing/2014/main" id="{ABE22620-EE26-3E6C-970E-A0CA088E82C7}"/>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13609876-8472-0443-9AB4-1D704CB4D00A}"/>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354231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06F4-D20A-FA5E-CBF7-7815EB3FC25B}"/>
              </a:ext>
            </a:extLst>
          </p:cNvPr>
          <p:cNvSpPr>
            <a:spLocks noGrp="1"/>
          </p:cNvSpPr>
          <p:nvPr>
            <p:ph type="title"/>
          </p:nvPr>
        </p:nvSpPr>
        <p:spPr/>
        <p:txBody>
          <a:bodyPr/>
          <a:lstStyle/>
          <a:p>
            <a:r>
              <a:rPr lang="en-GB"/>
              <a:t>Click to edit Master title style</a:t>
            </a:r>
            <a:endParaRPr lang="en-ZA"/>
          </a:p>
        </p:txBody>
      </p:sp>
      <p:sp>
        <p:nvSpPr>
          <p:cNvPr id="3" name="Date Placeholder 2">
            <a:extLst>
              <a:ext uri="{FF2B5EF4-FFF2-40B4-BE49-F238E27FC236}">
                <a16:creationId xmlns:a16="http://schemas.microsoft.com/office/drawing/2014/main" id="{B8E17541-98AE-14F5-10E8-5821832ED555}"/>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4" name="Footer Placeholder 3">
            <a:extLst>
              <a:ext uri="{FF2B5EF4-FFF2-40B4-BE49-F238E27FC236}">
                <a16:creationId xmlns:a16="http://schemas.microsoft.com/office/drawing/2014/main" id="{0B08D8C2-AE08-8595-59DC-8E63ED20BDC6}"/>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CBD8B59A-329B-D717-52B3-8ECC4461C35B}"/>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19133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6F12A-272B-4BED-B0E1-3C850860C5CD}"/>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3" name="Footer Placeholder 2">
            <a:extLst>
              <a:ext uri="{FF2B5EF4-FFF2-40B4-BE49-F238E27FC236}">
                <a16:creationId xmlns:a16="http://schemas.microsoft.com/office/drawing/2014/main" id="{23DB742A-D8E8-579E-B742-04DD50DC160E}"/>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E83046C8-CFB7-0C44-8626-A84DE13D6A1C}"/>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344462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88A19-60FA-3ECD-FA5F-FD56CB449D1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ZA"/>
          </a:p>
        </p:txBody>
      </p:sp>
      <p:sp>
        <p:nvSpPr>
          <p:cNvPr id="3" name="Content Placeholder 2">
            <a:extLst>
              <a:ext uri="{FF2B5EF4-FFF2-40B4-BE49-F238E27FC236}">
                <a16:creationId xmlns:a16="http://schemas.microsoft.com/office/drawing/2014/main" id="{A26B525C-9B09-3F3B-D8CA-C3853E49E8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Text Placeholder 3">
            <a:extLst>
              <a:ext uri="{FF2B5EF4-FFF2-40B4-BE49-F238E27FC236}">
                <a16:creationId xmlns:a16="http://schemas.microsoft.com/office/drawing/2014/main" id="{0F6CBBA8-C706-470C-1DA8-3445CE77A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4C8770-8E11-FBD3-87BE-AA3F3AA9F746}"/>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6" name="Footer Placeholder 5">
            <a:extLst>
              <a:ext uri="{FF2B5EF4-FFF2-40B4-BE49-F238E27FC236}">
                <a16:creationId xmlns:a16="http://schemas.microsoft.com/office/drawing/2014/main" id="{0D02AA07-550D-AC15-1A35-B0B0AF552857}"/>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FC613D1F-BF0B-2466-59C4-4D65E0608915}"/>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68569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33C9-1E8D-D257-4545-FC99C6C7497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ZA"/>
          </a:p>
        </p:txBody>
      </p:sp>
      <p:sp>
        <p:nvSpPr>
          <p:cNvPr id="3" name="Picture Placeholder 2">
            <a:extLst>
              <a:ext uri="{FF2B5EF4-FFF2-40B4-BE49-F238E27FC236}">
                <a16:creationId xmlns:a16="http://schemas.microsoft.com/office/drawing/2014/main" id="{016BA9FE-3832-8E62-AE50-2727A3ED77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E9337CB4-9A7F-6404-5F76-EFC7E9674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56E754-9EA6-F175-F6C0-AC9F031D109F}"/>
              </a:ext>
            </a:extLst>
          </p:cNvPr>
          <p:cNvSpPr>
            <a:spLocks noGrp="1"/>
          </p:cNvSpPr>
          <p:nvPr>
            <p:ph type="dt" sz="half" idx="10"/>
          </p:nvPr>
        </p:nvSpPr>
        <p:spPr/>
        <p:txBody>
          <a:bodyPr/>
          <a:lstStyle/>
          <a:p>
            <a:fld id="{B58C1EA6-B0CD-406E-9310-23699753BFE9}" type="datetimeFigureOut">
              <a:rPr lang="en-ZA" smtClean="0"/>
              <a:t>2025/03/24</a:t>
            </a:fld>
            <a:endParaRPr lang="en-ZA"/>
          </a:p>
        </p:txBody>
      </p:sp>
      <p:sp>
        <p:nvSpPr>
          <p:cNvPr id="6" name="Footer Placeholder 5">
            <a:extLst>
              <a:ext uri="{FF2B5EF4-FFF2-40B4-BE49-F238E27FC236}">
                <a16:creationId xmlns:a16="http://schemas.microsoft.com/office/drawing/2014/main" id="{6A7E6F18-6893-CCB3-69D8-28B8631C692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10D34EB-8093-10AB-606C-BDE827DC2714}"/>
              </a:ext>
            </a:extLst>
          </p:cNvPr>
          <p:cNvSpPr>
            <a:spLocks noGrp="1"/>
          </p:cNvSpPr>
          <p:nvPr>
            <p:ph type="sldNum" sz="quarter" idx="12"/>
          </p:nvPr>
        </p:nvSpPr>
        <p:spPr/>
        <p:txBody>
          <a:bodyPr/>
          <a:lstStyle/>
          <a:p>
            <a:fld id="{9EB81CD6-8BC3-4718-957C-2EF1FCEAE75A}" type="slidenum">
              <a:rPr lang="en-ZA" smtClean="0"/>
              <a:t>‹#›</a:t>
            </a:fld>
            <a:endParaRPr lang="en-ZA"/>
          </a:p>
        </p:txBody>
      </p:sp>
    </p:spTree>
    <p:extLst>
      <p:ext uri="{BB962C8B-B14F-4D97-AF65-F5344CB8AC3E}">
        <p14:creationId xmlns:p14="http://schemas.microsoft.com/office/powerpoint/2010/main" val="429121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DCA1F9-5C6F-83A1-37FA-CDFB38ADED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ZA"/>
          </a:p>
        </p:txBody>
      </p:sp>
      <p:sp>
        <p:nvSpPr>
          <p:cNvPr id="3" name="Text Placeholder 2">
            <a:extLst>
              <a:ext uri="{FF2B5EF4-FFF2-40B4-BE49-F238E27FC236}">
                <a16:creationId xmlns:a16="http://schemas.microsoft.com/office/drawing/2014/main" id="{893BB052-31A9-00DE-A6F0-2580D42091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A"/>
          </a:p>
        </p:txBody>
      </p:sp>
      <p:sp>
        <p:nvSpPr>
          <p:cNvPr id="4" name="Date Placeholder 3">
            <a:extLst>
              <a:ext uri="{FF2B5EF4-FFF2-40B4-BE49-F238E27FC236}">
                <a16:creationId xmlns:a16="http://schemas.microsoft.com/office/drawing/2014/main" id="{834D1B8E-AB81-DEA6-0934-40C717742A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58C1EA6-B0CD-406E-9310-23699753BFE9}" type="datetimeFigureOut">
              <a:rPr lang="en-ZA" smtClean="0"/>
              <a:t>2025/03/24</a:t>
            </a:fld>
            <a:endParaRPr lang="en-ZA"/>
          </a:p>
        </p:txBody>
      </p:sp>
      <p:sp>
        <p:nvSpPr>
          <p:cNvPr id="5" name="Footer Placeholder 4">
            <a:extLst>
              <a:ext uri="{FF2B5EF4-FFF2-40B4-BE49-F238E27FC236}">
                <a16:creationId xmlns:a16="http://schemas.microsoft.com/office/drawing/2014/main" id="{2E699034-C7F6-558E-9EED-FCF7CBB246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ZA"/>
          </a:p>
        </p:txBody>
      </p:sp>
      <p:sp>
        <p:nvSpPr>
          <p:cNvPr id="6" name="Slide Number Placeholder 5">
            <a:extLst>
              <a:ext uri="{FF2B5EF4-FFF2-40B4-BE49-F238E27FC236}">
                <a16:creationId xmlns:a16="http://schemas.microsoft.com/office/drawing/2014/main" id="{60A6A7E2-2A96-8D32-2E6D-6BB9244F04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EB81CD6-8BC3-4718-957C-2EF1FCEAE75A}" type="slidenum">
              <a:rPr lang="en-ZA" smtClean="0"/>
              <a:t>‹#›</a:t>
            </a:fld>
            <a:endParaRPr lang="en-ZA"/>
          </a:p>
        </p:txBody>
      </p:sp>
    </p:spTree>
    <p:extLst>
      <p:ext uri="{BB962C8B-B14F-4D97-AF65-F5344CB8AC3E}">
        <p14:creationId xmlns:p14="http://schemas.microsoft.com/office/powerpoint/2010/main" val="203192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7C785-7984-179D-7ECE-373E8095F6B4}"/>
              </a:ext>
            </a:extLst>
          </p:cNvPr>
          <p:cNvSpPr>
            <a:spLocks noGrp="1"/>
          </p:cNvSpPr>
          <p:nvPr>
            <p:ph type="ctrTitle"/>
          </p:nvPr>
        </p:nvSpPr>
        <p:spPr>
          <a:xfrm>
            <a:off x="1524000" y="1879447"/>
            <a:ext cx="9144000" cy="2387600"/>
          </a:xfrm>
        </p:spPr>
        <p:txBody>
          <a:bodyPr>
            <a:normAutofit fontScale="90000"/>
          </a:bodyPr>
          <a:lstStyle/>
          <a:p>
            <a:r>
              <a:rPr lang="en-ZA" sz="4900" b="1" dirty="0"/>
              <a:t>Title transfer of immovable property in urban townships:</a:t>
            </a:r>
            <a:br>
              <a:rPr lang="en-ZA" sz="4900" b="1" dirty="0"/>
            </a:br>
            <a:r>
              <a:rPr lang="en-ZA" sz="4900" b="1" dirty="0"/>
              <a:t>Challenges  &amp; Solutions</a:t>
            </a:r>
            <a:br>
              <a:rPr lang="en-ZA" dirty="0"/>
            </a:br>
            <a:br>
              <a:rPr lang="en-ZA" dirty="0"/>
            </a:br>
            <a:r>
              <a:rPr lang="en-ZA" sz="3600" dirty="0"/>
              <a:t>Presentation: Department of Human Settlements Symposium on Titling/Tenure Reforms</a:t>
            </a:r>
            <a:endParaRPr lang="en-ZA" dirty="0"/>
          </a:p>
        </p:txBody>
      </p:sp>
      <p:sp>
        <p:nvSpPr>
          <p:cNvPr id="3" name="Subtitle 2">
            <a:extLst>
              <a:ext uri="{FF2B5EF4-FFF2-40B4-BE49-F238E27FC236}">
                <a16:creationId xmlns:a16="http://schemas.microsoft.com/office/drawing/2014/main" id="{F09375E1-2296-BC11-75F2-FBA52A4C895A}"/>
              </a:ext>
            </a:extLst>
          </p:cNvPr>
          <p:cNvSpPr>
            <a:spLocks noGrp="1"/>
          </p:cNvSpPr>
          <p:nvPr>
            <p:ph type="subTitle" idx="1"/>
          </p:nvPr>
        </p:nvSpPr>
        <p:spPr>
          <a:xfrm>
            <a:off x="1691149" y="4506605"/>
            <a:ext cx="9144000" cy="1655762"/>
          </a:xfrm>
        </p:spPr>
        <p:txBody>
          <a:bodyPr>
            <a:normAutofit lnSpcReduction="10000"/>
          </a:bodyPr>
          <a:lstStyle/>
          <a:p>
            <a:endParaRPr lang="en-ZA" dirty="0"/>
          </a:p>
          <a:p>
            <a:pPr algn="l"/>
            <a:r>
              <a:rPr lang="en-ZA" dirty="0"/>
              <a:t>Professor David Dickinson</a:t>
            </a:r>
          </a:p>
          <a:p>
            <a:pPr algn="l"/>
            <a:r>
              <a:rPr lang="en-ZA" dirty="0"/>
              <a:t>Wits </a:t>
            </a:r>
            <a:r>
              <a:rPr lang="en-ZA" dirty="0" err="1"/>
              <a:t>Universtiy</a:t>
            </a:r>
            <a:r>
              <a:rPr lang="en-ZA" dirty="0"/>
              <a:t> Department of Sociology &amp; Lawyers for Human Rights’ Land Housing and Property Program</a:t>
            </a:r>
          </a:p>
        </p:txBody>
      </p:sp>
    </p:spTree>
    <p:extLst>
      <p:ext uri="{BB962C8B-B14F-4D97-AF65-F5344CB8AC3E}">
        <p14:creationId xmlns:p14="http://schemas.microsoft.com/office/powerpoint/2010/main" val="89607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83C2A-B301-0591-0DDD-2341D9D9ED25}"/>
              </a:ext>
            </a:extLst>
          </p:cNvPr>
          <p:cNvSpPr>
            <a:spLocks noGrp="1"/>
          </p:cNvSpPr>
          <p:nvPr>
            <p:ph type="title"/>
          </p:nvPr>
        </p:nvSpPr>
        <p:spPr>
          <a:xfrm>
            <a:off x="838200" y="365125"/>
            <a:ext cx="10515600" cy="795081"/>
          </a:xfrm>
        </p:spPr>
        <p:txBody>
          <a:bodyPr/>
          <a:lstStyle/>
          <a:p>
            <a:r>
              <a:rPr lang="en-ZA" dirty="0"/>
              <a:t>(Some of) The Implications of Ghost Houses</a:t>
            </a:r>
          </a:p>
        </p:txBody>
      </p:sp>
      <p:sp>
        <p:nvSpPr>
          <p:cNvPr id="3" name="Content Placeholder 2">
            <a:extLst>
              <a:ext uri="{FF2B5EF4-FFF2-40B4-BE49-F238E27FC236}">
                <a16:creationId xmlns:a16="http://schemas.microsoft.com/office/drawing/2014/main" id="{ADD62378-FF20-9061-BDD9-BB91D762833A}"/>
              </a:ext>
            </a:extLst>
          </p:cNvPr>
          <p:cNvSpPr>
            <a:spLocks noGrp="1"/>
          </p:cNvSpPr>
          <p:nvPr>
            <p:ph idx="1"/>
          </p:nvPr>
        </p:nvSpPr>
        <p:spPr>
          <a:xfrm>
            <a:off x="838200" y="1396181"/>
            <a:ext cx="10515600" cy="5270090"/>
          </a:xfrm>
        </p:spPr>
        <p:txBody>
          <a:bodyPr>
            <a:normAutofit/>
          </a:bodyPr>
          <a:lstStyle/>
          <a:p>
            <a:r>
              <a:rPr lang="en-ZA" sz="2400" kern="100" dirty="0">
                <a:effectLst/>
                <a:latin typeface="Aptos" panose="020B0004020202020204" pitchFamily="34" charset="0"/>
                <a:ea typeface="Aptos" panose="020B0004020202020204" pitchFamily="34" charset="0"/>
                <a:cs typeface="Times New Roman" panose="02020603050405020304" pitchFamily="18" charset="0"/>
              </a:rPr>
              <a:t>For families it means living without their affairs in order and the insecurity that results.</a:t>
            </a:r>
          </a:p>
          <a:p>
            <a:pPr lvl="1"/>
            <a:r>
              <a:rPr lang="en-ZA" sz="2000" dirty="0">
                <a:effectLst/>
                <a:latin typeface="Aptos" panose="020B0004020202020204" pitchFamily="34" charset="0"/>
                <a:ea typeface="Aptos" panose="020B0004020202020204" pitchFamily="34" charset="0"/>
                <a:cs typeface="Times New Roman" panose="02020603050405020304" pitchFamily="18" charset="0"/>
              </a:rPr>
              <a:t>“In South Africa, getting family affairs in order after the death of a loved one is a privilege of the privileged.”</a:t>
            </a:r>
          </a:p>
          <a:p>
            <a:pPr lvl="1"/>
            <a:endParaRPr lang="en-ZA" sz="1600" kern="100" dirty="0">
              <a:effectLst/>
              <a:latin typeface="Aptos" panose="020B0004020202020204" pitchFamily="34" charset="0"/>
              <a:ea typeface="Aptos" panose="020B0004020202020204" pitchFamily="34" charset="0"/>
              <a:cs typeface="Times New Roman" panose="02020603050405020304" pitchFamily="18" charset="0"/>
            </a:endParaRPr>
          </a:p>
          <a:p>
            <a:r>
              <a:rPr lang="en-ZA" sz="2400" kern="100" dirty="0">
                <a:latin typeface="Aptos" panose="020B0004020202020204" pitchFamily="34" charset="0"/>
                <a:ea typeface="Aptos" panose="020B0004020202020204" pitchFamily="34" charset="0"/>
                <a:cs typeface="Times New Roman" panose="02020603050405020304" pitchFamily="18" charset="0"/>
              </a:rPr>
              <a:t>T</a:t>
            </a:r>
            <a:r>
              <a:rPr lang="en-ZA" sz="2400" kern="100" dirty="0">
                <a:effectLst/>
                <a:latin typeface="Aptos" panose="020B0004020202020204" pitchFamily="34" charset="0"/>
                <a:ea typeface="Aptos" panose="020B0004020202020204" pitchFamily="34" charset="0"/>
                <a:cs typeface="Times New Roman" panose="02020603050405020304" pitchFamily="18" charset="0"/>
              </a:rPr>
              <a:t>he complexity of any dispute over the house increases as successive generations live in a house for which there is no living title holder.</a:t>
            </a:r>
          </a:p>
          <a:p>
            <a:endParaRPr lang="en-ZA"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ZA" sz="2400" kern="100" dirty="0">
                <a:latin typeface="Aptos" panose="020B0004020202020204" pitchFamily="34" charset="0"/>
                <a:ea typeface="Aptos" panose="020B0004020202020204" pitchFamily="34" charset="0"/>
                <a:cs typeface="Times New Roman" panose="02020603050405020304" pitchFamily="18" charset="0"/>
              </a:rPr>
              <a:t>G</a:t>
            </a:r>
            <a:r>
              <a:rPr lang="en-ZA" sz="2400" kern="100" dirty="0">
                <a:effectLst/>
                <a:latin typeface="Aptos" panose="020B0004020202020204" pitchFamily="34" charset="0"/>
                <a:ea typeface="Aptos" panose="020B0004020202020204" pitchFamily="34" charset="0"/>
                <a:cs typeface="Times New Roman" panose="02020603050405020304" pitchFamily="18" charset="0"/>
              </a:rPr>
              <a:t>host properties mean that the Deed’s Office registry is inaccurate (cadastral voids) with negative implications for property and rates management.</a:t>
            </a:r>
          </a:p>
          <a:p>
            <a:endParaRPr lang="en-ZA"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ZA" sz="2400" kern="100" dirty="0">
                <a:effectLst/>
                <a:latin typeface="Aptos" panose="020B0004020202020204" pitchFamily="34" charset="0"/>
                <a:ea typeface="Aptos" panose="020B0004020202020204" pitchFamily="34" charset="0"/>
                <a:cs typeface="Times New Roman" panose="02020603050405020304" pitchFamily="18" charset="0"/>
              </a:rPr>
              <a:t>The problem also seeps into other aspects of regulation:</a:t>
            </a:r>
          </a:p>
          <a:p>
            <a:pPr lvl="1"/>
            <a:r>
              <a:rPr lang="en-ZA" sz="1800" kern="100" dirty="0">
                <a:latin typeface="Aptos" panose="020B0004020202020204" pitchFamily="34" charset="0"/>
                <a:ea typeface="Aptos" panose="020B0004020202020204" pitchFamily="34" charset="0"/>
                <a:cs typeface="Times New Roman" panose="02020603050405020304" pitchFamily="18" charset="0"/>
              </a:rPr>
              <a:t>E.g.</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 the current drive to register spaza shops for which applicant must prove ownership of the property, or permission from the owner, not easy when the legal owner is deceased.</a:t>
            </a:r>
          </a:p>
        </p:txBody>
      </p:sp>
    </p:spTree>
    <p:extLst>
      <p:ext uri="{BB962C8B-B14F-4D97-AF65-F5344CB8AC3E}">
        <p14:creationId xmlns:p14="http://schemas.microsoft.com/office/powerpoint/2010/main" val="205852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3E3C-7FCE-3ED1-F1AC-C69D82D331F2}"/>
              </a:ext>
            </a:extLst>
          </p:cNvPr>
          <p:cNvSpPr>
            <a:spLocks noGrp="1"/>
          </p:cNvSpPr>
          <p:nvPr>
            <p:ph type="title"/>
          </p:nvPr>
        </p:nvSpPr>
        <p:spPr>
          <a:xfrm>
            <a:off x="838200" y="365125"/>
            <a:ext cx="10515600" cy="696759"/>
          </a:xfrm>
        </p:spPr>
        <p:txBody>
          <a:bodyPr>
            <a:normAutofit fontScale="90000"/>
          </a:bodyPr>
          <a:lstStyle/>
          <a:p>
            <a:r>
              <a:rPr lang="en-ZA" b="1" dirty="0"/>
              <a:t>Solutions</a:t>
            </a:r>
          </a:p>
        </p:txBody>
      </p:sp>
      <p:sp>
        <p:nvSpPr>
          <p:cNvPr id="3" name="Content Placeholder 2">
            <a:extLst>
              <a:ext uri="{FF2B5EF4-FFF2-40B4-BE49-F238E27FC236}">
                <a16:creationId xmlns:a16="http://schemas.microsoft.com/office/drawing/2014/main" id="{4A409A4F-2D9A-322E-4A10-9E44EBC81BBC}"/>
              </a:ext>
            </a:extLst>
          </p:cNvPr>
          <p:cNvSpPr>
            <a:spLocks noGrp="1"/>
          </p:cNvSpPr>
          <p:nvPr>
            <p:ph idx="1"/>
          </p:nvPr>
        </p:nvSpPr>
        <p:spPr>
          <a:xfrm>
            <a:off x="838200" y="1150374"/>
            <a:ext cx="10515600" cy="5555226"/>
          </a:xfrm>
        </p:spPr>
        <p:txBody>
          <a:bodyPr>
            <a:normAutofit fontScale="62500" lnSpcReduction="20000"/>
          </a:bodyPr>
          <a:lstStyle/>
          <a:p>
            <a:r>
              <a:rPr lang="en-ZA" dirty="0"/>
              <a:t>The problems raised here are embedded in the wider context of inequality and the linked matrix of problems in township housing. However, I focus on the two aspects focused on in the </a:t>
            </a:r>
            <a:r>
              <a:rPr lang="en-ZA" dirty="0" err="1"/>
              <a:t>presenation</a:t>
            </a:r>
            <a:r>
              <a:rPr lang="en-ZA" dirty="0"/>
              <a:t>: deceased estate management &amp; conveyancing (transfer of title).</a:t>
            </a:r>
          </a:p>
          <a:p>
            <a:endParaRPr lang="en-ZA" dirty="0"/>
          </a:p>
          <a:p>
            <a:r>
              <a:rPr lang="en-ZA" b="1" dirty="0"/>
              <a:t>The R250,000 threshold between Letter of Authority and Letter of Executorship</a:t>
            </a:r>
            <a:r>
              <a:rPr lang="en-ZA" dirty="0"/>
              <a:t>.</a:t>
            </a:r>
          </a:p>
          <a:p>
            <a:pPr lvl="1"/>
            <a:r>
              <a:rPr lang="en-ZA" sz="2600" dirty="0"/>
              <a:t>This is set by a Ministerial Determination. This could be rapidly raised. As suggested, this should take into account property inflation, rather than CPI.</a:t>
            </a:r>
          </a:p>
          <a:p>
            <a:pPr lvl="1"/>
            <a:r>
              <a:rPr lang="en-ZA" sz="2600" dirty="0"/>
              <a:t>Drawbacks? There is no oversight with a Letter of Authority which can lead to abuse. This raises the need for:</a:t>
            </a:r>
          </a:p>
          <a:p>
            <a:pPr lvl="2"/>
            <a:r>
              <a:rPr lang="en-ZA" sz="2200" dirty="0"/>
              <a:t>Awareness and education</a:t>
            </a:r>
          </a:p>
          <a:p>
            <a:pPr lvl="2"/>
            <a:r>
              <a:rPr lang="en-ZA" sz="2200" dirty="0"/>
              <a:t>Support for township-based advice centres</a:t>
            </a:r>
          </a:p>
          <a:p>
            <a:endParaRPr lang="en-ZA" dirty="0"/>
          </a:p>
          <a:p>
            <a:r>
              <a:rPr lang="en-ZA" b="1" dirty="0"/>
              <a:t>The cost of conveyancing is more difficult to address.</a:t>
            </a:r>
          </a:p>
          <a:p>
            <a:pPr lvl="1"/>
            <a:r>
              <a:rPr lang="en-ZA" dirty="0"/>
              <a:t>Digitalising of the deeds system may help to reduce costs.</a:t>
            </a:r>
          </a:p>
          <a:p>
            <a:pPr lvl="1"/>
            <a:r>
              <a:rPr lang="en-ZA" dirty="0"/>
              <a:t>Pro-bono legal assistance would also assist – but there is a large need and the pro-bono system is chaotic with only limited resources available in practice. </a:t>
            </a:r>
          </a:p>
          <a:p>
            <a:r>
              <a:rPr lang="en-ZA" dirty="0"/>
              <a:t>We need to re-think how property is transferred in ways which parallel key advantages of a title deed, but are not so legalistic, bureaucratic, or costly. This does not need to be a ‘one-size-fits-all’ approach.</a:t>
            </a:r>
          </a:p>
          <a:p>
            <a:r>
              <a:rPr lang="en-ZA" dirty="0"/>
              <a:t> Any such reform is likely to be resisted by conveyancers.</a:t>
            </a:r>
          </a:p>
          <a:p>
            <a:r>
              <a:rPr lang="en-ZA" dirty="0"/>
              <a:t>It is also likely to be unpopular with state bodies as it potentially reduced statistical and regulatory control of property ownership – however this has to be balanced against the current system in which ghost houses are increasingly degrading the accuracy and </a:t>
            </a:r>
            <a:r>
              <a:rPr lang="en-ZA"/>
              <a:t>coverage of the current system. </a:t>
            </a:r>
            <a:endParaRPr lang="en-ZA" dirty="0"/>
          </a:p>
        </p:txBody>
      </p:sp>
    </p:spTree>
    <p:extLst>
      <p:ext uri="{BB962C8B-B14F-4D97-AF65-F5344CB8AC3E}">
        <p14:creationId xmlns:p14="http://schemas.microsoft.com/office/powerpoint/2010/main" val="103307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5D3B-2BCE-62E9-265E-91852E5BFA73}"/>
              </a:ext>
            </a:extLst>
          </p:cNvPr>
          <p:cNvSpPr>
            <a:spLocks noGrp="1"/>
          </p:cNvSpPr>
          <p:nvPr>
            <p:ph type="title"/>
          </p:nvPr>
        </p:nvSpPr>
        <p:spPr/>
        <p:txBody>
          <a:bodyPr/>
          <a:lstStyle/>
          <a:p>
            <a:pPr algn="ctr"/>
            <a:r>
              <a:rPr lang="en-ZA" b="1" dirty="0"/>
              <a:t>Thank you and any questions?</a:t>
            </a:r>
          </a:p>
        </p:txBody>
      </p:sp>
      <p:sp>
        <p:nvSpPr>
          <p:cNvPr id="3" name="Content Placeholder 2">
            <a:extLst>
              <a:ext uri="{FF2B5EF4-FFF2-40B4-BE49-F238E27FC236}">
                <a16:creationId xmlns:a16="http://schemas.microsoft.com/office/drawing/2014/main" id="{908CC979-B487-7838-9701-58E50800C823}"/>
              </a:ext>
            </a:extLst>
          </p:cNvPr>
          <p:cNvSpPr>
            <a:spLocks noGrp="1"/>
          </p:cNvSpPr>
          <p:nvPr>
            <p:ph idx="1"/>
          </p:nvPr>
        </p:nvSpPr>
        <p:spPr/>
        <p:txBody>
          <a:bodyPr/>
          <a:lstStyle/>
          <a:p>
            <a:endParaRPr lang="en-ZA"/>
          </a:p>
        </p:txBody>
      </p:sp>
    </p:spTree>
    <p:extLst>
      <p:ext uri="{BB962C8B-B14F-4D97-AF65-F5344CB8AC3E}">
        <p14:creationId xmlns:p14="http://schemas.microsoft.com/office/powerpoint/2010/main" val="333097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FD415-993E-458E-A55A-39717F68A64D}"/>
              </a:ext>
            </a:extLst>
          </p:cNvPr>
          <p:cNvSpPr>
            <a:spLocks noGrp="1"/>
          </p:cNvSpPr>
          <p:nvPr>
            <p:ph type="title"/>
          </p:nvPr>
        </p:nvSpPr>
        <p:spPr>
          <a:xfrm>
            <a:off x="838200" y="365126"/>
            <a:ext cx="10515600" cy="778028"/>
          </a:xfrm>
        </p:spPr>
        <p:txBody>
          <a:bodyPr>
            <a:normAutofit/>
          </a:bodyPr>
          <a:lstStyle/>
          <a:p>
            <a:r>
              <a:rPr lang="en-ZA" dirty="0"/>
              <a:t>Focus of the presentation</a:t>
            </a:r>
          </a:p>
        </p:txBody>
      </p:sp>
      <p:sp>
        <p:nvSpPr>
          <p:cNvPr id="3" name="Content Placeholder 2">
            <a:extLst>
              <a:ext uri="{FF2B5EF4-FFF2-40B4-BE49-F238E27FC236}">
                <a16:creationId xmlns:a16="http://schemas.microsoft.com/office/drawing/2014/main" id="{20AE3E49-8F46-2D11-696C-21760E750C09}"/>
              </a:ext>
            </a:extLst>
          </p:cNvPr>
          <p:cNvSpPr>
            <a:spLocks noGrp="1"/>
          </p:cNvSpPr>
          <p:nvPr>
            <p:ph idx="1"/>
          </p:nvPr>
        </p:nvSpPr>
        <p:spPr>
          <a:xfrm>
            <a:off x="838200" y="1143154"/>
            <a:ext cx="10515600" cy="5493620"/>
          </a:xfrm>
        </p:spPr>
        <p:txBody>
          <a:bodyPr>
            <a:noAutofit/>
          </a:bodyPr>
          <a:lstStyle/>
          <a:p>
            <a:r>
              <a:rPr lang="en-ZA" sz="2000" dirty="0"/>
              <a:t>Challenges to the transfer of title deeds following the death of the title holder beneficiary(</a:t>
            </a:r>
            <a:r>
              <a:rPr lang="en-ZA" sz="2000" dirty="0" err="1"/>
              <a:t>ies</a:t>
            </a:r>
            <a:r>
              <a:rPr lang="en-ZA" sz="2000" dirty="0"/>
              <a:t>) of a property under:</a:t>
            </a:r>
          </a:p>
          <a:p>
            <a:pPr lvl="1"/>
            <a:r>
              <a:rPr lang="en-ZA" sz="2000" dirty="0"/>
              <a:t>The </a:t>
            </a:r>
            <a:r>
              <a:rPr lang="en-ZA" sz="2000" i="1" dirty="0"/>
              <a:t>Conversion Act </a:t>
            </a:r>
            <a:r>
              <a:rPr lang="en-ZA" sz="2000" dirty="0"/>
              <a:t>1998</a:t>
            </a:r>
          </a:p>
          <a:p>
            <a:pPr lvl="1"/>
            <a:r>
              <a:rPr lang="en-ZA" sz="2000" i="1" kern="100" dirty="0">
                <a:effectLst/>
                <a:latin typeface="Aptos" panose="020B0004020202020204" pitchFamily="34" charset="0"/>
                <a:ea typeface="Aptos" panose="020B0004020202020204" pitchFamily="34" charset="0"/>
                <a:cs typeface="Times New Roman" panose="02020603050405020304" pitchFamily="18" charset="0"/>
              </a:rPr>
              <a:t>Upgrading of Tenure Rights Act 1991 (</a:t>
            </a:r>
            <a:r>
              <a:rPr lang="en-ZA" sz="2000" dirty="0"/>
              <a:t>ULTRA)</a:t>
            </a:r>
          </a:p>
          <a:p>
            <a:pPr lvl="1"/>
            <a:r>
              <a:rPr lang="en-ZA" sz="2000" dirty="0"/>
              <a:t>RDP housing (increasingly)</a:t>
            </a:r>
          </a:p>
          <a:p>
            <a:pPr lvl="1"/>
            <a:endParaRPr lang="en-ZA" sz="2000" dirty="0"/>
          </a:p>
          <a:p>
            <a:r>
              <a:rPr lang="en-ZA" sz="2000" dirty="0"/>
              <a:t>The challenges that result from the non-transfer of title deeds.</a:t>
            </a:r>
          </a:p>
          <a:p>
            <a:r>
              <a:rPr lang="en-ZA" sz="2000" dirty="0"/>
              <a:t>This does not address issues of housing delivery or informal settlements.</a:t>
            </a:r>
          </a:p>
          <a:p>
            <a:endParaRPr lang="en-ZA" sz="2000" dirty="0"/>
          </a:p>
          <a:p>
            <a:r>
              <a:rPr lang="en-ZA" sz="2000" dirty="0"/>
              <a:t>These issues form part of Lawyers for Human Rights’ Land Housing and Property Program current research and advocacy focus on urban township property.</a:t>
            </a:r>
          </a:p>
          <a:p>
            <a:r>
              <a:rPr lang="en-ZA" sz="2000" dirty="0"/>
              <a:t>It draws on our experience of clients seeking assistance at our pro bono law clinics, especially our partnership with the Orange Farm Human Rights Advice Centre.</a:t>
            </a:r>
          </a:p>
          <a:p>
            <a:r>
              <a:rPr lang="en-ZA" sz="2000" dirty="0"/>
              <a:t>It builds on the work of others including Erica Edmond, Maxim Bolt, the Social and Economic Research Institute.</a:t>
            </a:r>
          </a:p>
        </p:txBody>
      </p:sp>
    </p:spTree>
    <p:extLst>
      <p:ext uri="{BB962C8B-B14F-4D97-AF65-F5344CB8AC3E}">
        <p14:creationId xmlns:p14="http://schemas.microsoft.com/office/powerpoint/2010/main" val="2999635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BD339-0E5D-DDE7-104D-B28D1635E30C}"/>
              </a:ext>
            </a:extLst>
          </p:cNvPr>
          <p:cNvSpPr>
            <a:spLocks noGrp="1"/>
          </p:cNvSpPr>
          <p:nvPr>
            <p:ph type="title"/>
          </p:nvPr>
        </p:nvSpPr>
        <p:spPr>
          <a:xfrm>
            <a:off x="838200" y="103239"/>
            <a:ext cx="10515600" cy="1325563"/>
          </a:xfrm>
        </p:spPr>
        <p:txBody>
          <a:bodyPr>
            <a:normAutofit/>
          </a:bodyPr>
          <a:lstStyle/>
          <a:p>
            <a:r>
              <a:rPr lang="en-ZA" sz="3600" dirty="0"/>
              <a:t>However, these challenges nest within a wider matrix of problems regarding property in urban townships</a:t>
            </a:r>
          </a:p>
        </p:txBody>
      </p:sp>
      <p:sp>
        <p:nvSpPr>
          <p:cNvPr id="3" name="Content Placeholder 2">
            <a:extLst>
              <a:ext uri="{FF2B5EF4-FFF2-40B4-BE49-F238E27FC236}">
                <a16:creationId xmlns:a16="http://schemas.microsoft.com/office/drawing/2014/main" id="{AF8F0B9A-3918-6734-135A-5E6A3610BE1E}"/>
              </a:ext>
            </a:extLst>
          </p:cNvPr>
          <p:cNvSpPr>
            <a:spLocks noGrp="1"/>
          </p:cNvSpPr>
          <p:nvPr>
            <p:ph idx="1"/>
          </p:nvPr>
        </p:nvSpPr>
        <p:spPr>
          <a:xfrm>
            <a:off x="838200" y="1592826"/>
            <a:ext cx="10515600" cy="5161935"/>
          </a:xfrm>
        </p:spPr>
        <p:txBody>
          <a:bodyPr>
            <a:normAutofit fontScale="47500" lnSpcReduction="20000"/>
          </a:bodyPr>
          <a:lstStyle/>
          <a:p>
            <a:r>
              <a:rPr lang="en-ZA" sz="3800" b="1" dirty="0"/>
              <a:t>Excluding the core issues addressed in this presentation these include:</a:t>
            </a:r>
          </a:p>
          <a:p>
            <a:pPr marL="0" indent="0">
              <a:buNone/>
            </a:pPr>
            <a:endParaRPr lang="en-ZA" dirty="0"/>
          </a:p>
          <a:p>
            <a:r>
              <a:rPr lang="en-ZA" b="1" dirty="0"/>
              <a:t>Initial (free) transfer of title</a:t>
            </a:r>
            <a:r>
              <a:rPr lang="en-ZA" dirty="0"/>
              <a:t> that bestows property that must now/eventually be further transferred via bureaucratic and expensive processes.</a:t>
            </a:r>
          </a:p>
          <a:p>
            <a:r>
              <a:rPr lang="en-ZA" dirty="0"/>
              <a:t>The original transfers were based on males holding the apartheid-era permits (especially with ULTRA) leading to </a:t>
            </a:r>
            <a:r>
              <a:rPr lang="en-ZA" b="1" dirty="0"/>
              <a:t>gender discrimination</a:t>
            </a:r>
            <a:r>
              <a:rPr lang="en-ZA" dirty="0"/>
              <a:t>.</a:t>
            </a:r>
          </a:p>
          <a:p>
            <a:r>
              <a:rPr lang="en-ZA" dirty="0"/>
              <a:t>The ‘</a:t>
            </a:r>
            <a:r>
              <a:rPr lang="en-ZA" b="1" dirty="0"/>
              <a:t>family house</a:t>
            </a:r>
            <a:r>
              <a:rPr lang="en-ZA" dirty="0"/>
              <a:t>’ (a social reality, but without legal status) results in multiple disputes over ownership, rights of residence, rights to income flows, and ancestral significance. This is a major cause of family/community conflict and a low trust environment.</a:t>
            </a:r>
          </a:p>
          <a:p>
            <a:r>
              <a:rPr lang="en-ZA" dirty="0"/>
              <a:t>Successive generations increase the number of ‘owners’ of a family house leading to </a:t>
            </a:r>
            <a:r>
              <a:rPr lang="en-ZA" b="1" dirty="0"/>
              <a:t>fractional social ownership</a:t>
            </a:r>
            <a:r>
              <a:rPr lang="en-ZA" dirty="0"/>
              <a:t>.</a:t>
            </a:r>
          </a:p>
          <a:p>
            <a:r>
              <a:rPr lang="en-ZA" dirty="0"/>
              <a:t>The same </a:t>
            </a:r>
            <a:r>
              <a:rPr lang="en-ZA" b="1" dirty="0"/>
              <a:t>fractional legal ownership </a:t>
            </a:r>
            <a:r>
              <a:rPr lang="en-ZA" dirty="0"/>
              <a:t>is created when title deed holders die </a:t>
            </a:r>
            <a:r>
              <a:rPr lang="en-ZA" b="1" dirty="0"/>
              <a:t>intestate</a:t>
            </a:r>
            <a:r>
              <a:rPr lang="en-ZA" dirty="0"/>
              <a:t> (which is common).</a:t>
            </a:r>
          </a:p>
          <a:p>
            <a:r>
              <a:rPr lang="en-ZA" b="1" dirty="0"/>
              <a:t>Testate transfer </a:t>
            </a:r>
            <a:r>
              <a:rPr lang="en-ZA" dirty="0"/>
              <a:t>may conflict with social norms and expectations over ‘family houses.’</a:t>
            </a:r>
          </a:p>
          <a:p>
            <a:r>
              <a:rPr lang="en-ZA" dirty="0"/>
              <a:t>Many properties are </a:t>
            </a:r>
            <a:r>
              <a:rPr lang="en-ZA" b="1" dirty="0"/>
              <a:t>sold without transfer of title</a:t>
            </a:r>
            <a:r>
              <a:rPr lang="en-ZA" dirty="0"/>
              <a:t>. This can occur in a range of contexts (over the heads of other family members, organised sale of land to which the seller has no title, multiple consecutive sales, etc.).</a:t>
            </a:r>
          </a:p>
          <a:p>
            <a:r>
              <a:rPr lang="en-ZA" dirty="0"/>
              <a:t>Occupation of property can be sanctioned at ‘</a:t>
            </a:r>
            <a:r>
              <a:rPr lang="en-ZA" b="1" dirty="0"/>
              <a:t>street level authority</a:t>
            </a:r>
            <a:r>
              <a:rPr lang="en-ZA" dirty="0"/>
              <a:t>’ (e.g. councillors).</a:t>
            </a:r>
          </a:p>
          <a:p>
            <a:r>
              <a:rPr lang="en-ZA" dirty="0"/>
              <a:t>Many households are in </a:t>
            </a:r>
            <a:r>
              <a:rPr lang="en-ZA" b="1" dirty="0"/>
              <a:t>municipal rates arrears</a:t>
            </a:r>
            <a:r>
              <a:rPr lang="en-ZA" dirty="0"/>
              <a:t>.</a:t>
            </a:r>
          </a:p>
          <a:p>
            <a:r>
              <a:rPr lang="en-ZA" b="1" dirty="0"/>
              <a:t>Knowledge</a:t>
            </a:r>
            <a:r>
              <a:rPr lang="en-ZA" dirty="0"/>
              <a:t> and access to process of transfer are limited.</a:t>
            </a:r>
          </a:p>
          <a:p>
            <a:r>
              <a:rPr lang="en-ZA" dirty="0"/>
              <a:t>Disputes over housing are often bitter. By the time they reach advice offices/law clinics, resolution by </a:t>
            </a:r>
            <a:r>
              <a:rPr lang="en-ZA" b="1" dirty="0"/>
              <a:t>negotiation is difficult</a:t>
            </a:r>
            <a:r>
              <a:rPr lang="en-ZA" dirty="0"/>
              <a:t>. The </a:t>
            </a:r>
            <a:r>
              <a:rPr lang="en-ZA" b="1" dirty="0"/>
              <a:t>legal system is adversarial </a:t>
            </a:r>
            <a:r>
              <a:rPr lang="en-ZA" dirty="0"/>
              <a:t>which further </a:t>
            </a:r>
            <a:r>
              <a:rPr lang="en-ZA" b="1" dirty="0"/>
              <a:t>erodes social cohesion</a:t>
            </a:r>
            <a:r>
              <a:rPr lang="en-ZA" dirty="0"/>
              <a:t>.</a:t>
            </a:r>
          </a:p>
          <a:p>
            <a:r>
              <a:rPr lang="en-ZA" dirty="0"/>
              <a:t>Many</a:t>
            </a:r>
            <a:r>
              <a:rPr lang="en-ZA" b="1" dirty="0"/>
              <a:t> private lawyers take advantage of clients</a:t>
            </a:r>
            <a:r>
              <a:rPr lang="en-ZA" dirty="0"/>
              <a:t>, often failing, as required by the Legal Practice Act, to provide up front cost estimates.</a:t>
            </a:r>
          </a:p>
          <a:p>
            <a:r>
              <a:rPr lang="en-ZA" dirty="0"/>
              <a:t>Parties to disputes ‘</a:t>
            </a:r>
            <a:r>
              <a:rPr lang="en-ZA" b="1" dirty="0"/>
              <a:t>forum shop</a:t>
            </a:r>
            <a:r>
              <a:rPr lang="en-ZA" dirty="0"/>
              <a:t>’ further complicating matters.</a:t>
            </a:r>
          </a:p>
          <a:p>
            <a:r>
              <a:rPr lang="en-ZA" dirty="0"/>
              <a:t>In townships, there are </a:t>
            </a:r>
            <a:r>
              <a:rPr lang="en-ZA" b="1" dirty="0"/>
              <a:t>multiple sources of power </a:t>
            </a:r>
            <a:r>
              <a:rPr lang="en-ZA" dirty="0"/>
              <a:t>(not just law) that are mobilised when dispute occur: families, neighbours, block committee, CPFs, ‘</a:t>
            </a:r>
            <a:r>
              <a:rPr lang="en-ZA" i="1" dirty="0" err="1"/>
              <a:t>nkabis</a:t>
            </a:r>
            <a:r>
              <a:rPr lang="en-ZA" dirty="0"/>
              <a:t>,’ and other forms of intimidation, harassment orders, evictions etc.</a:t>
            </a:r>
          </a:p>
          <a:p>
            <a:endParaRPr lang="en-ZA" dirty="0"/>
          </a:p>
        </p:txBody>
      </p:sp>
    </p:spTree>
    <p:extLst>
      <p:ext uri="{BB962C8B-B14F-4D97-AF65-F5344CB8AC3E}">
        <p14:creationId xmlns:p14="http://schemas.microsoft.com/office/powerpoint/2010/main" val="406859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4DC07-B81A-A73C-3FD7-95DF9A060060}"/>
              </a:ext>
            </a:extLst>
          </p:cNvPr>
          <p:cNvSpPr>
            <a:spLocks noGrp="1"/>
          </p:cNvSpPr>
          <p:nvPr>
            <p:ph type="title"/>
          </p:nvPr>
        </p:nvSpPr>
        <p:spPr/>
        <p:txBody>
          <a:bodyPr>
            <a:noAutofit/>
          </a:bodyPr>
          <a:lstStyle/>
          <a:p>
            <a:pPr algn="ctr"/>
            <a:r>
              <a:rPr lang="en-ZA" sz="3200" b="1" dirty="0"/>
              <a:t>Many/most of these challenges have an key important underling casual and/or exacerbating factor</a:t>
            </a:r>
          </a:p>
        </p:txBody>
      </p:sp>
      <p:sp>
        <p:nvSpPr>
          <p:cNvPr id="3" name="Content Placeholder 2">
            <a:extLst>
              <a:ext uri="{FF2B5EF4-FFF2-40B4-BE49-F238E27FC236}">
                <a16:creationId xmlns:a16="http://schemas.microsoft.com/office/drawing/2014/main" id="{28AD64A6-5FC4-ADB4-406E-7410301E3173}"/>
              </a:ext>
            </a:extLst>
          </p:cNvPr>
          <p:cNvSpPr>
            <a:spLocks noGrp="1"/>
          </p:cNvSpPr>
          <p:nvPr>
            <p:ph idx="1"/>
          </p:nvPr>
        </p:nvSpPr>
        <p:spPr/>
        <p:txBody>
          <a:bodyPr>
            <a:normAutofit fontScale="92500" lnSpcReduction="10000"/>
          </a:bodyPr>
          <a:lstStyle/>
          <a:p>
            <a:r>
              <a:rPr lang="en-ZA" sz="3600" dirty="0"/>
              <a:t>South Africa’s extreme inequality means that:</a:t>
            </a:r>
          </a:p>
          <a:p>
            <a:endParaRPr lang="en-ZA" sz="3600" dirty="0"/>
          </a:p>
          <a:p>
            <a:pPr lvl="1"/>
            <a:r>
              <a:rPr lang="en-ZA" sz="3200" dirty="0"/>
              <a:t>Despite the </a:t>
            </a:r>
            <a:r>
              <a:rPr lang="en-ZA" sz="3200" i="1" dirty="0"/>
              <a:t>relatively</a:t>
            </a:r>
            <a:r>
              <a:rPr lang="en-ZA" sz="3200" dirty="0"/>
              <a:t> privileged position of urban township residence who are the beneficiaries of a property;</a:t>
            </a:r>
          </a:p>
          <a:p>
            <a:pPr lvl="1"/>
            <a:endParaRPr lang="en-ZA" sz="3200" dirty="0"/>
          </a:p>
          <a:p>
            <a:pPr lvl="1"/>
            <a:r>
              <a:rPr lang="en-ZA" sz="3200" dirty="0"/>
              <a:t>Many families do not have the resources available to manage this property.</a:t>
            </a:r>
          </a:p>
          <a:p>
            <a:pPr lvl="1"/>
            <a:endParaRPr lang="en-ZA" sz="3200" dirty="0"/>
          </a:p>
          <a:p>
            <a:pPr lvl="1"/>
            <a:r>
              <a:rPr lang="en-ZA" sz="3200" dirty="0"/>
              <a:t>Alternatively, the management of the property is compromised by multiple and competing demands.</a:t>
            </a:r>
          </a:p>
        </p:txBody>
      </p:sp>
    </p:spTree>
    <p:extLst>
      <p:ext uri="{BB962C8B-B14F-4D97-AF65-F5344CB8AC3E}">
        <p14:creationId xmlns:p14="http://schemas.microsoft.com/office/powerpoint/2010/main" val="2865369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FD21B-992C-FD04-A47D-7E72BAF89B92}"/>
              </a:ext>
            </a:extLst>
          </p:cNvPr>
          <p:cNvSpPr>
            <a:spLocks noGrp="1"/>
          </p:cNvSpPr>
          <p:nvPr>
            <p:ph type="title"/>
          </p:nvPr>
        </p:nvSpPr>
        <p:spPr/>
        <p:txBody>
          <a:bodyPr/>
          <a:lstStyle/>
          <a:p>
            <a:pPr algn="ctr"/>
            <a:r>
              <a:rPr lang="en-ZA" b="1" dirty="0"/>
              <a:t>The Challenge of Title Transfer (on death of a beneficiary holder) in Brief</a:t>
            </a:r>
          </a:p>
        </p:txBody>
      </p:sp>
      <p:graphicFrame>
        <p:nvGraphicFramePr>
          <p:cNvPr id="4" name="Content Placeholder 3">
            <a:extLst>
              <a:ext uri="{FF2B5EF4-FFF2-40B4-BE49-F238E27FC236}">
                <a16:creationId xmlns:a16="http://schemas.microsoft.com/office/drawing/2014/main" id="{DF74F335-9720-F900-1C39-4B3182DBFF34}"/>
              </a:ext>
            </a:extLst>
          </p:cNvPr>
          <p:cNvGraphicFramePr>
            <a:graphicFrameLocks noGrp="1"/>
          </p:cNvGraphicFramePr>
          <p:nvPr>
            <p:ph idx="1"/>
            <p:extLst>
              <p:ext uri="{D42A27DB-BD31-4B8C-83A1-F6EECF244321}">
                <p14:modId xmlns:p14="http://schemas.microsoft.com/office/powerpoint/2010/main" val="2719888481"/>
              </p:ext>
            </p:extLst>
          </p:nvPr>
        </p:nvGraphicFramePr>
        <p:xfrm>
          <a:off x="749710" y="1501161"/>
          <a:ext cx="10970342" cy="4791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0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7CDE-F595-9570-E445-7C0777D8AB32}"/>
              </a:ext>
            </a:extLst>
          </p:cNvPr>
          <p:cNvSpPr>
            <a:spLocks noGrp="1"/>
          </p:cNvSpPr>
          <p:nvPr>
            <p:ph type="title"/>
          </p:nvPr>
        </p:nvSpPr>
        <p:spPr/>
        <p:txBody>
          <a:bodyPr/>
          <a:lstStyle/>
          <a:p>
            <a:r>
              <a:rPr lang="en-ZA" dirty="0"/>
              <a:t>Two routes for deceased estate management</a:t>
            </a:r>
          </a:p>
        </p:txBody>
      </p:sp>
      <p:sp>
        <p:nvSpPr>
          <p:cNvPr id="3" name="Content Placeholder 2">
            <a:extLst>
              <a:ext uri="{FF2B5EF4-FFF2-40B4-BE49-F238E27FC236}">
                <a16:creationId xmlns:a16="http://schemas.microsoft.com/office/drawing/2014/main" id="{289B8BE1-0E36-6E5E-8991-8E73041E29FB}"/>
              </a:ext>
            </a:extLst>
          </p:cNvPr>
          <p:cNvSpPr>
            <a:spLocks noGrp="1"/>
          </p:cNvSpPr>
          <p:nvPr>
            <p:ph idx="1"/>
          </p:nvPr>
        </p:nvSpPr>
        <p:spPr>
          <a:xfrm>
            <a:off x="838200" y="1825624"/>
            <a:ext cx="10515600" cy="4791485"/>
          </a:xfrm>
        </p:spPr>
        <p:txBody>
          <a:bodyPr/>
          <a:lstStyle/>
          <a:p>
            <a:r>
              <a:rPr lang="en-ZA" sz="1800" kern="100" dirty="0">
                <a:effectLst/>
                <a:latin typeface="Aptos" panose="020B0004020202020204" pitchFamily="34" charset="0"/>
                <a:ea typeface="Aptos" panose="020B0004020202020204" pitchFamily="34" charset="0"/>
                <a:cs typeface="Times New Roman" panose="02020603050405020304" pitchFamily="18" charset="0"/>
              </a:rPr>
              <a:t>For many township title deed holders, the house is by far the most significant asset in their estate.</a:t>
            </a:r>
          </a:p>
          <a:p>
            <a:endParaRPr lang="en-ZA" sz="1800" kern="100" dirty="0">
              <a:latin typeface="Aptos" panose="020B0004020202020204" pitchFamily="34" charset="0"/>
              <a:ea typeface="Aptos" panose="020B0004020202020204" pitchFamily="34" charset="0"/>
              <a:cs typeface="Times New Roman" panose="02020603050405020304" pitchFamily="18" charset="0"/>
            </a:endParaRP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The executor of a deceased estate requires either a </a:t>
            </a:r>
            <a:r>
              <a:rPr lang="en-ZA" sz="1800" b="1" kern="100" dirty="0">
                <a:effectLst/>
                <a:latin typeface="Aptos" panose="020B0004020202020204" pitchFamily="34" charset="0"/>
                <a:ea typeface="Aptos" panose="020B0004020202020204" pitchFamily="34" charset="0"/>
                <a:cs typeface="Times New Roman" panose="02020603050405020304" pitchFamily="18" charset="0"/>
              </a:rPr>
              <a:t>Letter of Authority </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or </a:t>
            </a:r>
            <a:r>
              <a:rPr lang="en-ZA" sz="1800" b="1" kern="100" dirty="0">
                <a:effectLst/>
                <a:latin typeface="Aptos" panose="020B0004020202020204" pitchFamily="34" charset="0"/>
                <a:ea typeface="Aptos" panose="020B0004020202020204" pitchFamily="34" charset="0"/>
                <a:cs typeface="Times New Roman" panose="02020603050405020304" pitchFamily="18" charset="0"/>
              </a:rPr>
              <a:t>Letter of Executorship </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to transfer the deceased’s assets (in terms of a will or intestate law).</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A Letter of Authority can be issued at a magistrate’s court. This allows the holder to distribute the deceased estate without oversight.</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Those with a Letter of Executorship are required by the Master’s Office to appoint an attorney or other professional to (co)administer the estate.</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Which letter is required depends on the value of the estate as provided for in Section 18(3) of the </a:t>
            </a:r>
            <a:r>
              <a:rPr lang="en-ZA" sz="1800" i="1" kern="100" dirty="0">
                <a:effectLst/>
                <a:latin typeface="Aptos" panose="020B0004020202020204" pitchFamily="34" charset="0"/>
                <a:ea typeface="Aptos" panose="020B0004020202020204" pitchFamily="34" charset="0"/>
                <a:cs typeface="Times New Roman" panose="02020603050405020304" pitchFamily="18" charset="0"/>
              </a:rPr>
              <a:t>Administration of Estates Act</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Since 2014, this has been set R250,000 (Determined by the Minister of Justice and Correctional Services).</a:t>
            </a:r>
          </a:p>
          <a:p>
            <a:r>
              <a:rPr lang="en-ZA" sz="1800" dirty="0">
                <a:effectLst/>
                <a:latin typeface="Aptos" panose="020B0004020202020204" pitchFamily="34" charset="0"/>
                <a:ea typeface="Aptos" panose="020B0004020202020204" pitchFamily="34" charset="0"/>
                <a:cs typeface="Times New Roman" panose="02020603050405020304" pitchFamily="18" charset="0"/>
              </a:rPr>
              <a:t>The Master’s Office uses the ratable value (i.e. the municipal rates bill) to determine the value of property.</a:t>
            </a:r>
            <a:endParaRPr lang="en-ZA" dirty="0"/>
          </a:p>
        </p:txBody>
      </p:sp>
    </p:spTree>
    <p:extLst>
      <p:ext uri="{BB962C8B-B14F-4D97-AF65-F5344CB8AC3E}">
        <p14:creationId xmlns:p14="http://schemas.microsoft.com/office/powerpoint/2010/main" val="3485310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24FCF-4568-13A0-4537-1FB45E442FF1}"/>
              </a:ext>
            </a:extLst>
          </p:cNvPr>
          <p:cNvSpPr>
            <a:spLocks noGrp="1"/>
          </p:cNvSpPr>
          <p:nvPr>
            <p:ph type="title"/>
          </p:nvPr>
        </p:nvSpPr>
        <p:spPr/>
        <p:txBody>
          <a:bodyPr/>
          <a:lstStyle/>
          <a:p>
            <a:r>
              <a:rPr lang="en-ZA" dirty="0"/>
              <a:t>Costs of deceased estate management and transfer of property</a:t>
            </a:r>
          </a:p>
        </p:txBody>
      </p:sp>
      <p:sp>
        <p:nvSpPr>
          <p:cNvPr id="3" name="Content Placeholder 2">
            <a:extLst>
              <a:ext uri="{FF2B5EF4-FFF2-40B4-BE49-F238E27FC236}">
                <a16:creationId xmlns:a16="http://schemas.microsoft.com/office/drawing/2014/main" id="{4DACCA28-B2EF-4440-530D-D73411589689}"/>
              </a:ext>
            </a:extLst>
          </p:cNvPr>
          <p:cNvSpPr>
            <a:spLocks noGrp="1"/>
          </p:cNvSpPr>
          <p:nvPr>
            <p:ph idx="1"/>
          </p:nvPr>
        </p:nvSpPr>
        <p:spPr>
          <a:xfrm>
            <a:off x="838200" y="1825624"/>
            <a:ext cx="10515600" cy="4870143"/>
          </a:xfrm>
        </p:spPr>
        <p:txBody>
          <a:bodyPr>
            <a:normAutofit fontScale="92500" lnSpcReduction="20000"/>
          </a:bodyPr>
          <a:lstStyle/>
          <a:p>
            <a:pPr>
              <a:lnSpc>
                <a:spcPct val="107000"/>
              </a:lnSpc>
              <a:spcAft>
                <a:spcPts val="800"/>
              </a:spcAft>
            </a:pPr>
            <a:r>
              <a:rPr lang="en-ZA" sz="1800" kern="100" dirty="0">
                <a:effectLst/>
                <a:latin typeface="Aptos" panose="020B0004020202020204" pitchFamily="34" charset="0"/>
                <a:ea typeface="Aptos" panose="020B0004020202020204" pitchFamily="34" charset="0"/>
                <a:cs typeface="Times New Roman" panose="02020603050405020304" pitchFamily="18" charset="0"/>
              </a:rPr>
              <a:t>If the house’s rateable value is over R250,000.</a:t>
            </a:r>
          </a:p>
          <a:p>
            <a:pPr lvl="1">
              <a:lnSpc>
                <a:spcPct val="107000"/>
              </a:lnSpc>
              <a:spcAft>
                <a:spcPts val="800"/>
              </a:spcAft>
            </a:pPr>
            <a:r>
              <a:rPr lang="en-ZA" sz="1400" kern="100" dirty="0">
                <a:latin typeface="Aptos" panose="020B0004020202020204" pitchFamily="34" charset="0"/>
                <a:ea typeface="Aptos" panose="020B0004020202020204" pitchFamily="34" charset="0"/>
                <a:cs typeface="Times New Roman" panose="02020603050405020304" pitchFamily="18" charset="0"/>
              </a:rPr>
              <a:t>T</a:t>
            </a:r>
            <a:r>
              <a:rPr lang="en-ZA" sz="1400" kern="100" dirty="0">
                <a:effectLst/>
                <a:latin typeface="Aptos" panose="020B0004020202020204" pitchFamily="34" charset="0"/>
                <a:ea typeface="Aptos" panose="020B0004020202020204" pitchFamily="34" charset="0"/>
                <a:cs typeface="Times New Roman" panose="02020603050405020304" pitchFamily="18" charset="0"/>
              </a:rPr>
              <a:t>he professional executor is entitled to 3.5 percent of the value of the estate, plus VAT. To this must be added a range of expenses, such as advertising.</a:t>
            </a:r>
          </a:p>
          <a:p>
            <a:pPr>
              <a:lnSpc>
                <a:spcPct val="107000"/>
              </a:lnSpc>
              <a:spcAft>
                <a:spcPts val="800"/>
              </a:spcAft>
            </a:pPr>
            <a:r>
              <a:rPr lang="en-ZA" sz="1800" kern="100" dirty="0">
                <a:effectLst/>
                <a:latin typeface="Aptos" panose="020B0004020202020204" pitchFamily="34" charset="0"/>
                <a:ea typeface="Aptos" panose="020B0004020202020204" pitchFamily="34" charset="0"/>
                <a:cs typeface="Times New Roman" panose="02020603050405020304" pitchFamily="18" charset="0"/>
              </a:rPr>
              <a:t>The cost of administrating an estate of R250,000 is in the region of R13,000, yet the family house is often the only asset of significant value in the estate from which this must be paid.</a:t>
            </a:r>
          </a:p>
          <a:p>
            <a:pPr>
              <a:lnSpc>
                <a:spcPct val="107000"/>
              </a:lnSpc>
              <a:spcAft>
                <a:spcPts val="800"/>
              </a:spcAft>
            </a:pPr>
            <a:r>
              <a:rPr lang="en-ZA" sz="1800" kern="100" dirty="0">
                <a:effectLst/>
                <a:latin typeface="Aptos" panose="020B0004020202020204" pitchFamily="34" charset="0"/>
                <a:ea typeface="Aptos" panose="020B0004020202020204" pitchFamily="34" charset="0"/>
                <a:cs typeface="Times New Roman" panose="02020603050405020304" pitchFamily="18" charset="0"/>
              </a:rPr>
              <a:t>If the value of the estate is below R250,000 a letter of authority is issued, costs are minimal.</a:t>
            </a:r>
          </a:p>
          <a:p>
            <a:pPr>
              <a:lnSpc>
                <a:spcPct val="107000"/>
              </a:lnSpc>
              <a:spcAft>
                <a:spcPts val="800"/>
              </a:spcAft>
            </a:pPr>
            <a:endParaRPr lang="en-ZA"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ZA" sz="1800" kern="100" dirty="0">
                <a:effectLst/>
                <a:latin typeface="Aptos" panose="020B0004020202020204" pitchFamily="34" charset="0"/>
                <a:ea typeface="Aptos" panose="020B0004020202020204" pitchFamily="34" charset="0"/>
                <a:cs typeface="Times New Roman" panose="02020603050405020304" pitchFamily="18" charset="0"/>
              </a:rPr>
              <a:t>Transferring the title deed into another family member’s name must be done by a conveyancer. For a house valued at R250,000 this will be around R15,000.</a:t>
            </a:r>
          </a:p>
          <a:p>
            <a:pPr>
              <a:lnSpc>
                <a:spcPct val="107000"/>
              </a:lnSpc>
              <a:spcAft>
                <a:spcPts val="800"/>
              </a:spcAft>
            </a:pPr>
            <a:r>
              <a:rPr lang="en-ZA" sz="1800" kern="100" dirty="0">
                <a:effectLst/>
                <a:latin typeface="Aptos" panose="020B0004020202020204" pitchFamily="34" charset="0"/>
                <a:ea typeface="Aptos" panose="020B0004020202020204" pitchFamily="34" charset="0"/>
                <a:cs typeface="Times New Roman" panose="02020603050405020304" pitchFamily="18" charset="0"/>
              </a:rPr>
              <a:t>Finalising the estate comprising of a house with a rateable value of R250,000 comes to not much less than R30,000.</a:t>
            </a:r>
          </a:p>
          <a:p>
            <a:pPr>
              <a:lnSpc>
                <a:spcPct val="107000"/>
              </a:lnSpc>
              <a:spcAft>
                <a:spcPts val="800"/>
              </a:spcAft>
            </a:pPr>
            <a:r>
              <a:rPr lang="en-ZA" sz="1800" kern="100" dirty="0">
                <a:latin typeface="Aptos" panose="020B0004020202020204" pitchFamily="34" charset="0"/>
                <a:ea typeface="Aptos" panose="020B0004020202020204" pitchFamily="34" charset="0"/>
                <a:cs typeface="Times New Roman" panose="02020603050405020304" pitchFamily="18" charset="0"/>
              </a:rPr>
              <a:t>If, as is common, the</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 estate comprises of not much more than a house, typically the home of several family members, then </a:t>
            </a:r>
            <a:r>
              <a:rPr lang="en-ZA" sz="1800" kern="100" dirty="0">
                <a:latin typeface="Aptos" panose="020B0004020202020204" pitchFamily="34" charset="0"/>
                <a:ea typeface="Aptos" panose="020B0004020202020204" pitchFamily="34" charset="0"/>
                <a:cs typeface="Times New Roman" panose="02020603050405020304" pitchFamily="18" charset="0"/>
              </a:rPr>
              <a:t>s</a:t>
            </a:r>
            <a:r>
              <a:rPr lang="en-ZA" sz="1800" kern="100" dirty="0">
                <a:effectLst/>
                <a:latin typeface="Aptos" panose="020B0004020202020204" pitchFamily="34" charset="0"/>
                <a:ea typeface="Aptos" panose="020B0004020202020204" pitchFamily="34" charset="0"/>
                <a:cs typeface="Times New Roman" panose="02020603050405020304" pitchFamily="18" charset="0"/>
              </a:rPr>
              <a:t>elling it to allow pay for executorship and/or transfer would be absurd.</a:t>
            </a:r>
          </a:p>
          <a:p>
            <a:endParaRPr lang="en-ZA" dirty="0"/>
          </a:p>
        </p:txBody>
      </p:sp>
    </p:spTree>
    <p:extLst>
      <p:ext uri="{BB962C8B-B14F-4D97-AF65-F5344CB8AC3E}">
        <p14:creationId xmlns:p14="http://schemas.microsoft.com/office/powerpoint/2010/main" val="260621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17046-05FD-8BB6-5589-7BA057ED30AF}"/>
              </a:ext>
            </a:extLst>
          </p:cNvPr>
          <p:cNvSpPr>
            <a:spLocks noGrp="1"/>
          </p:cNvSpPr>
          <p:nvPr>
            <p:ph type="title"/>
          </p:nvPr>
        </p:nvSpPr>
        <p:spPr/>
        <p:txBody>
          <a:bodyPr/>
          <a:lstStyle/>
          <a:p>
            <a:r>
              <a:rPr lang="en-ZA" dirty="0"/>
              <a:t>How often are township properties valued over R250,000?</a:t>
            </a:r>
          </a:p>
        </p:txBody>
      </p:sp>
      <p:sp>
        <p:nvSpPr>
          <p:cNvPr id="3" name="Content Placeholder 2">
            <a:extLst>
              <a:ext uri="{FF2B5EF4-FFF2-40B4-BE49-F238E27FC236}">
                <a16:creationId xmlns:a16="http://schemas.microsoft.com/office/drawing/2014/main" id="{6E4D7C25-FA6B-6AA3-B57B-C7B85DF1C67D}"/>
              </a:ext>
            </a:extLst>
          </p:cNvPr>
          <p:cNvSpPr>
            <a:spLocks noGrp="1"/>
          </p:cNvSpPr>
          <p:nvPr>
            <p:ph idx="1"/>
          </p:nvPr>
        </p:nvSpPr>
        <p:spPr/>
        <p:txBody>
          <a:bodyPr/>
          <a:lstStyle/>
          <a:p>
            <a:r>
              <a:rPr lang="en-ZA" sz="1800" kern="100" dirty="0">
                <a:latin typeface="Aptos" panose="020B0004020202020204" pitchFamily="34" charset="0"/>
                <a:ea typeface="Aptos" panose="020B0004020202020204" pitchFamily="34" charset="0"/>
                <a:cs typeface="Times New Roman" panose="02020603050405020304" pitchFamily="18" charset="0"/>
              </a:rPr>
              <a:t>Analysis of the rateable value of properties in Orange Farm township (which falls under the City of Johannesburg Metropolitan Municipality) shows:</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There are just under 16,000 residential houses in Orange Farm.</a:t>
            </a:r>
          </a:p>
          <a:p>
            <a:r>
              <a:rPr lang="en-ZA" sz="1800" kern="100" dirty="0">
                <a:effectLst/>
                <a:latin typeface="Aptos" panose="020B0004020202020204" pitchFamily="34" charset="0"/>
                <a:ea typeface="Aptos" panose="020B0004020202020204" pitchFamily="34" charset="0"/>
                <a:cs typeface="Times New Roman" panose="02020603050405020304" pitchFamily="18" charset="0"/>
              </a:rPr>
              <a:t> 42.5 percent (6,764 houses) have ratable values above R250,000.</a:t>
            </a:r>
          </a:p>
          <a:p>
            <a:r>
              <a:rPr lang="en-ZA" sz="1800" kern="100" dirty="0">
                <a:latin typeface="Aptos" panose="020B0004020202020204" pitchFamily="34" charset="0"/>
                <a:ea typeface="Aptos" panose="020B0004020202020204" pitchFamily="34" charset="0"/>
                <a:cs typeface="Times New Roman" panose="02020603050405020304" pitchFamily="18" charset="0"/>
              </a:rPr>
              <a:t>If the threshold for requiring a Letter of Executorship was raised to R420,000 (see below)</a:t>
            </a:r>
            <a:r>
              <a:rPr lang="en-ZA" sz="1800" dirty="0">
                <a:effectLst/>
                <a:latin typeface="Aptos" panose="020B0004020202020204" pitchFamily="34" charset="0"/>
                <a:ea typeface="Aptos" panose="020B0004020202020204" pitchFamily="34" charset="0"/>
                <a:cs typeface="Times New Roman" panose="02020603050405020304" pitchFamily="18" charset="0"/>
              </a:rPr>
              <a:t> the number of residential properties with a rateable values requiring a Letter of Executorship would fall to just 536 houses or 3.4 percent of the total</a:t>
            </a:r>
          </a:p>
          <a:p>
            <a:pPr lvl="1"/>
            <a:r>
              <a:rPr lang="en-ZA" sz="1400" dirty="0">
                <a:latin typeface="Aptos" panose="020B0004020202020204" pitchFamily="34" charset="0"/>
                <a:ea typeface="Aptos" panose="020B0004020202020204" pitchFamily="34" charset="0"/>
                <a:cs typeface="Times New Roman" panose="02020603050405020304" pitchFamily="18" charset="0"/>
              </a:rPr>
              <a:t>I</a:t>
            </a:r>
            <a:r>
              <a:rPr lang="en-ZA" sz="1400" dirty="0">
                <a:effectLst/>
                <a:latin typeface="Aptos" panose="020B0004020202020204" pitchFamily="34" charset="0"/>
                <a:ea typeface="Aptos" panose="020B0004020202020204" pitchFamily="34" charset="0"/>
                <a:cs typeface="Times New Roman" panose="02020603050405020304" pitchFamily="18" charset="0"/>
              </a:rPr>
              <a:t>llustrating the compressed nature of township property values.</a:t>
            </a:r>
          </a:p>
          <a:p>
            <a:pPr lvl="1"/>
            <a:endParaRPr lang="en-ZA" sz="1400" dirty="0">
              <a:latin typeface="Aptos" panose="020B0004020202020204" pitchFamily="34" charset="0"/>
              <a:ea typeface="Aptos" panose="020B0004020202020204" pitchFamily="34" charset="0"/>
              <a:cs typeface="Times New Roman" panose="02020603050405020304" pitchFamily="18" charset="0"/>
            </a:endParaRPr>
          </a:p>
          <a:p>
            <a:r>
              <a:rPr lang="en-ZA" sz="1800" dirty="0">
                <a:effectLst/>
                <a:latin typeface="Aptos" panose="020B0004020202020204" pitchFamily="34" charset="0"/>
                <a:ea typeface="Aptos" panose="020B0004020202020204" pitchFamily="34" charset="0"/>
                <a:cs typeface="Times New Roman" panose="02020603050405020304" pitchFamily="18" charset="0"/>
              </a:rPr>
              <a:t>In 1994, the Section 18(3) threshold was set at R50,000 and its present value lags CPI by just under R30,000.</a:t>
            </a:r>
          </a:p>
          <a:p>
            <a:r>
              <a:rPr lang="en-ZA" sz="1800" dirty="0">
                <a:effectLst/>
                <a:latin typeface="Aptos" panose="020B0004020202020204" pitchFamily="34" charset="0"/>
                <a:ea typeface="Aptos" panose="020B0004020202020204" pitchFamily="34" charset="0"/>
                <a:cs typeface="Times New Roman" panose="02020603050405020304" pitchFamily="18" charset="0"/>
              </a:rPr>
              <a:t>But CPI isn’t the appropriate index when the deceased estate consists of a house. Between 1994 and 2024 house prices increased at approximately twice CPI. On this basis, the Section 18(3) threshold would now be around R420,000.</a:t>
            </a:r>
          </a:p>
          <a:p>
            <a:pPr lvl="1"/>
            <a:endParaRPr lang="en-ZA" sz="1400" kern="100" dirty="0">
              <a:latin typeface="Aptos" panose="020B0004020202020204" pitchFamily="34" charset="0"/>
              <a:ea typeface="Aptos" panose="020B0004020202020204" pitchFamily="34" charset="0"/>
              <a:cs typeface="Times New Roman" panose="02020603050405020304" pitchFamily="18" charset="0"/>
            </a:endParaRPr>
          </a:p>
          <a:p>
            <a:endParaRPr lang="en-ZA"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90830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2A12-2192-5C80-130D-153BA89968FC}"/>
              </a:ext>
            </a:extLst>
          </p:cNvPr>
          <p:cNvSpPr>
            <a:spLocks noGrp="1"/>
          </p:cNvSpPr>
          <p:nvPr>
            <p:ph type="title"/>
          </p:nvPr>
        </p:nvSpPr>
        <p:spPr/>
        <p:txBody>
          <a:bodyPr/>
          <a:lstStyle/>
          <a:p>
            <a:r>
              <a:rPr lang="en-ZA" dirty="0"/>
              <a:t>What are the implications of these costs of estate management and property transfer?</a:t>
            </a:r>
          </a:p>
        </p:txBody>
      </p:sp>
      <p:sp>
        <p:nvSpPr>
          <p:cNvPr id="3" name="Content Placeholder 2">
            <a:extLst>
              <a:ext uri="{FF2B5EF4-FFF2-40B4-BE49-F238E27FC236}">
                <a16:creationId xmlns:a16="http://schemas.microsoft.com/office/drawing/2014/main" id="{81A62A21-6B80-CA51-6028-A28C7789FAED}"/>
              </a:ext>
            </a:extLst>
          </p:cNvPr>
          <p:cNvSpPr>
            <a:spLocks noGrp="1"/>
          </p:cNvSpPr>
          <p:nvPr>
            <p:ph idx="1"/>
          </p:nvPr>
        </p:nvSpPr>
        <p:spPr>
          <a:xfrm>
            <a:off x="838200" y="1825625"/>
            <a:ext cx="10515600" cy="4781652"/>
          </a:xfrm>
        </p:spPr>
        <p:txBody>
          <a:bodyPr>
            <a:normAutofit fontScale="92500" lnSpcReduction="10000"/>
          </a:bodyPr>
          <a:lstStyle/>
          <a:p>
            <a:r>
              <a:rPr lang="en-ZA" sz="2800" kern="100" dirty="0">
                <a:effectLst/>
                <a:latin typeface="Aptos" panose="020B0004020202020204" pitchFamily="34" charset="0"/>
                <a:ea typeface="Aptos" panose="020B0004020202020204" pitchFamily="34" charset="0"/>
                <a:cs typeface="Times New Roman" panose="02020603050405020304" pitchFamily="18" charset="0"/>
              </a:rPr>
              <a:t>Where the property is valued at over R250,000 families have to find significant sums of money for the estate executor.</a:t>
            </a:r>
          </a:p>
          <a:p>
            <a:r>
              <a:rPr lang="en-ZA" kern="100" dirty="0">
                <a:latin typeface="Aptos" panose="020B0004020202020204" pitchFamily="34" charset="0"/>
                <a:ea typeface="Aptos" panose="020B0004020202020204" pitchFamily="34" charset="0"/>
                <a:cs typeface="Times New Roman" panose="02020603050405020304" pitchFamily="18" charset="0"/>
              </a:rPr>
              <a:t>Irrespective of the value of the property, families must find considerable amounts of money to have property transferred from the name of the deceased to another person.</a:t>
            </a:r>
          </a:p>
          <a:p>
            <a:pPr lvl="1"/>
            <a:r>
              <a:rPr lang="en-ZA" kern="100" dirty="0">
                <a:latin typeface="Aptos" panose="020B0004020202020204" pitchFamily="34" charset="0"/>
                <a:ea typeface="Aptos" panose="020B0004020202020204" pitchFamily="34" charset="0"/>
                <a:cs typeface="Times New Roman" panose="02020603050405020304" pitchFamily="18" charset="0"/>
              </a:rPr>
              <a:t>(This is the case for any transfer and not just following the death of the title owner).</a:t>
            </a:r>
          </a:p>
          <a:p>
            <a:pPr marL="0" indent="0">
              <a:buNone/>
            </a:pPr>
            <a:endParaRPr lang="en-ZA" sz="2800" kern="100" dirty="0">
              <a:effectLst/>
              <a:latin typeface="Aptos" panose="020B0004020202020204" pitchFamily="34" charset="0"/>
              <a:ea typeface="Aptos" panose="020B0004020202020204" pitchFamily="34" charset="0"/>
              <a:cs typeface="Times New Roman" panose="02020603050405020304" pitchFamily="18" charset="0"/>
            </a:endParaRPr>
          </a:p>
          <a:p>
            <a:r>
              <a:rPr lang="en-ZA" sz="2800" kern="100" dirty="0">
                <a:effectLst/>
                <a:latin typeface="Aptos" panose="020B0004020202020204" pitchFamily="34" charset="0"/>
                <a:ea typeface="Aptos" panose="020B0004020202020204" pitchFamily="34" charset="0"/>
                <a:cs typeface="Times New Roman" panose="02020603050405020304" pitchFamily="18" charset="0"/>
              </a:rPr>
              <a:t>If this cannot be afforded (which is often the case) the title deed remains in the name of the deceased.</a:t>
            </a:r>
          </a:p>
          <a:p>
            <a:pPr lvl="1"/>
            <a:r>
              <a:rPr lang="en-ZA" kern="100" dirty="0">
                <a:latin typeface="Aptos" panose="020B0004020202020204" pitchFamily="34" charset="0"/>
                <a:ea typeface="Aptos" panose="020B0004020202020204" pitchFamily="34" charset="0"/>
                <a:cs typeface="Times New Roman" panose="02020603050405020304" pitchFamily="18" charset="0"/>
              </a:rPr>
              <a:t>Unpaid rates bills will add to the total costs of transfer.</a:t>
            </a:r>
          </a:p>
          <a:p>
            <a:r>
              <a:rPr lang="en-ZA" kern="100" dirty="0">
                <a:latin typeface="Aptos" panose="020B0004020202020204" pitchFamily="34" charset="0"/>
                <a:ea typeface="Aptos" panose="020B0004020202020204" pitchFamily="34" charset="0"/>
                <a:cs typeface="Times New Roman" panose="02020603050405020304" pitchFamily="18" charset="0"/>
              </a:rPr>
              <a:t>This</a:t>
            </a:r>
            <a:r>
              <a:rPr lang="en-ZA" sz="2800" kern="100" dirty="0">
                <a:effectLst/>
                <a:latin typeface="Aptos" panose="020B0004020202020204" pitchFamily="34" charset="0"/>
                <a:ea typeface="Aptos" panose="020B0004020202020204" pitchFamily="34" charset="0"/>
                <a:cs typeface="Times New Roman" panose="02020603050405020304" pitchFamily="18" charset="0"/>
              </a:rPr>
              <a:t> results in ‘ghost houses,’ properties registered in the name of deceased people.</a:t>
            </a:r>
          </a:p>
          <a:p>
            <a:endParaRPr lang="en-ZA" dirty="0"/>
          </a:p>
        </p:txBody>
      </p:sp>
    </p:spTree>
    <p:extLst>
      <p:ext uri="{BB962C8B-B14F-4D97-AF65-F5344CB8AC3E}">
        <p14:creationId xmlns:p14="http://schemas.microsoft.com/office/powerpoint/2010/main" val="236885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1837</Words>
  <Application>Microsoft Office PowerPoint</Application>
  <PresentationFormat>Widescreen</PresentationFormat>
  <Paragraphs>116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Title transfer of immovable property in urban townships: Challenges  &amp; Solutions  Presentation: Department of Human Settlements Symposium on Titling/Tenure Reforms</vt:lpstr>
      <vt:lpstr>Focus of the presentation</vt:lpstr>
      <vt:lpstr>However, these challenges nest within a wider matrix of problems regarding property in urban townships</vt:lpstr>
      <vt:lpstr>Many/most of these challenges have an key important underling casual and/or exacerbating factor</vt:lpstr>
      <vt:lpstr>The Challenge of Title Transfer (on death of a beneficiary holder) in Brief</vt:lpstr>
      <vt:lpstr>Two routes for deceased estate management</vt:lpstr>
      <vt:lpstr>Costs of deceased estate management and transfer of property</vt:lpstr>
      <vt:lpstr>How often are township properties valued over R250,000?</vt:lpstr>
      <vt:lpstr>What are the implications of these costs of estate management and property transfer?</vt:lpstr>
      <vt:lpstr>(Some of) The Implications of Ghost Houses</vt:lpstr>
      <vt:lpstr>Solutions</vt:lpstr>
      <vt:lpstr>Thank you and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Dickinson</dc:creator>
  <cp:lastModifiedBy>Duduzile Singeni</cp:lastModifiedBy>
  <cp:revision>12</cp:revision>
  <dcterms:created xsi:type="dcterms:W3CDTF">2025-03-19T08:16:02Z</dcterms:created>
  <dcterms:modified xsi:type="dcterms:W3CDTF">2025-03-24T17:33:31Z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7559d34-73b8-4a7a-bea0-29011fa0c1e3_Enabled">
    <vt:lpwstr>true</vt:lpwstr>
  </property>
  <property fmtid="{D5CDD505-2E9C-101B-9397-08002B2CF9AE}" pid="3" name="MSIP_Label_07559d34-73b8-4a7a-bea0-29011fa0c1e3_SetDate">
    <vt:lpwstr>2025-03-22T07:41:10Z</vt:lpwstr>
  </property>
  <property fmtid="{D5CDD505-2E9C-101B-9397-08002B2CF9AE}" pid="4" name="MSIP_Label_07559d34-73b8-4a7a-bea0-29011fa0c1e3_Method">
    <vt:lpwstr>Standard</vt:lpwstr>
  </property>
  <property fmtid="{D5CDD505-2E9C-101B-9397-08002B2CF9AE}" pid="5" name="MSIP_Label_07559d34-73b8-4a7a-bea0-29011fa0c1e3_Name">
    <vt:lpwstr>Ganeral</vt:lpwstr>
  </property>
  <property fmtid="{D5CDD505-2E9C-101B-9397-08002B2CF9AE}" pid="6" name="MSIP_Label_07559d34-73b8-4a7a-bea0-29011fa0c1e3_SiteId">
    <vt:lpwstr>d68a0803-f0aa-4014-840d-93eb8ae08d77</vt:lpwstr>
  </property>
  <property fmtid="{D5CDD505-2E9C-101B-9397-08002B2CF9AE}" pid="7" name="MSIP_Label_07559d34-73b8-4a7a-bea0-29011fa0c1e3_ActionId">
    <vt:lpwstr>8c42c23e-9918-48cf-963e-b13418074f38</vt:lpwstr>
  </property>
  <property fmtid="{D5CDD505-2E9C-101B-9397-08002B2CF9AE}" pid="8" name="MSIP_Label_07559d34-73b8-4a7a-bea0-29011fa0c1e3_ContentBits">
    <vt:lpwstr>0</vt:lpwstr>
  </property>
  <property fmtid="{D5CDD505-2E9C-101B-9397-08002B2CF9AE}" pid="9" name="MSIP_Label_07559d34-73b8-4a7a-bea0-29011fa0c1e3_Tag">
    <vt:lpwstr>10, 3, 0, 1</vt:lpwstr>
  </property>
</Properties>
</file>