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97" r:id="rId2"/>
    <p:sldId id="311" r:id="rId3"/>
    <p:sldId id="312" r:id="rId4"/>
    <p:sldId id="315" r:id="rId5"/>
    <p:sldId id="313" r:id="rId6"/>
    <p:sldId id="314" r:id="rId7"/>
    <p:sldId id="316" r:id="rId8"/>
    <p:sldId id="317" r:id="rId9"/>
    <p:sldId id="31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900"/>
    <a:srgbClr val="FFFFFF"/>
    <a:srgbClr val="93809D"/>
    <a:srgbClr val="002D62"/>
    <a:srgbClr val="55C5E9"/>
    <a:srgbClr val="666666"/>
    <a:srgbClr val="FDB913"/>
    <a:srgbClr val="9A9B9D"/>
    <a:srgbClr val="D4D4D5"/>
    <a:srgbClr val="AC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4628" autoAdjust="0"/>
  </p:normalViewPr>
  <p:slideViewPr>
    <p:cSldViewPr snapToGrid="0">
      <p:cViewPr varScale="1">
        <p:scale>
          <a:sx n="59" d="100"/>
          <a:sy n="59" d="100"/>
        </p:scale>
        <p:origin x="10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F7E2D-7B8F-4F80-BF99-5B46D35C2FAD}" type="datetimeFigureOut">
              <a:rPr lang="en-ZA" smtClean="0"/>
              <a:t>2025/03/30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46900-4EDF-44E7-B007-0B5AD608C12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46554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2907" y="192742"/>
            <a:ext cx="11806186" cy="6472517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10022541" y="4720197"/>
            <a:ext cx="1757083" cy="17612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86682" y="4684290"/>
            <a:ext cx="1833843" cy="18379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448235" y="4720197"/>
            <a:ext cx="9413501" cy="17612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0311" y="4980501"/>
            <a:ext cx="8716418" cy="450338"/>
          </a:xfrm>
        </p:spPr>
        <p:txBody>
          <a:bodyPr tIns="0" rIns="0" bIns="0"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="1" cap="none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 presentation title</a:t>
            </a:r>
            <a:endParaRPr lang="en-ZA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50311" y="5439804"/>
            <a:ext cx="8716418" cy="277906"/>
          </a:xfrm>
        </p:spPr>
        <p:txBody>
          <a:bodyPr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50888" y="5986979"/>
            <a:ext cx="4583112" cy="306245"/>
          </a:xfrm>
        </p:spPr>
        <p:txBody>
          <a:bodyPr vert="horz" lIns="0" tIns="0" rIns="0" bIns="0" rtlCol="0" anchor="t">
            <a:noAutofit/>
          </a:bodyPr>
          <a:lstStyle>
            <a:lvl1pPr marL="0" indent="0">
              <a:buNone/>
              <a:defRPr lang="en-US" sz="1800" b="1" cap="none" spc="-30" baseline="0" smtClean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165100" lvl="0" indent="-16510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78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50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lvl="0"/>
            <a:r>
              <a:rPr lang="en-US" dirty="0"/>
              <a:t>Add title</a:t>
            </a:r>
            <a:endParaRPr lang="en-ZA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58589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93533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50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lvl="0"/>
            <a:r>
              <a:rPr lang="en-US" dirty="0"/>
              <a:t>Add title</a:t>
            </a:r>
            <a:endParaRPr lang="en-Z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68300" y="933680"/>
            <a:ext cx="11452225" cy="33473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ZA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55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50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baseline="0" dirty="0"/>
            </a:lvl1pPr>
          </a:lstStyle>
          <a:p>
            <a:pPr lvl="0"/>
            <a:r>
              <a:rPr lang="en-US" dirty="0"/>
              <a:t>4 contacts with short description</a:t>
            </a:r>
            <a:endParaRPr lang="en-Z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40" hasCustomPrompt="1"/>
          </p:nvPr>
        </p:nvSpPr>
        <p:spPr>
          <a:xfrm>
            <a:off x="368300" y="1701975"/>
            <a:ext cx="1505323" cy="1416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43" hasCustomPrompt="1"/>
          </p:nvPr>
        </p:nvSpPr>
        <p:spPr>
          <a:xfrm>
            <a:off x="2044700" y="1701976"/>
            <a:ext cx="3863041" cy="270259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ZA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44" hasCustomPrompt="1"/>
          </p:nvPr>
        </p:nvSpPr>
        <p:spPr>
          <a:xfrm>
            <a:off x="2044700" y="1972235"/>
            <a:ext cx="3863041" cy="197223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94" name="Text Placeholder 14"/>
          <p:cNvSpPr>
            <a:spLocks noGrp="1"/>
          </p:cNvSpPr>
          <p:nvPr>
            <p:ph type="body" sz="quarter" idx="45" hasCustomPrompt="1"/>
          </p:nvPr>
        </p:nvSpPr>
        <p:spPr>
          <a:xfrm>
            <a:off x="2044700" y="2212777"/>
            <a:ext cx="3863041" cy="1543436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</a:t>
            </a:r>
            <a:endParaRPr lang="en-ZA" dirty="0"/>
          </a:p>
        </p:txBody>
      </p:sp>
      <p:sp>
        <p:nvSpPr>
          <p:cNvPr id="114" name="Picture Placeholder 2"/>
          <p:cNvSpPr>
            <a:spLocks noGrp="1"/>
          </p:cNvSpPr>
          <p:nvPr>
            <p:ph type="pic" sz="quarter" idx="46" hasCustomPrompt="1"/>
          </p:nvPr>
        </p:nvSpPr>
        <p:spPr>
          <a:xfrm>
            <a:off x="6281084" y="1701975"/>
            <a:ext cx="1505323" cy="1416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115" name="Text Placeholder 14"/>
          <p:cNvSpPr>
            <a:spLocks noGrp="1"/>
          </p:cNvSpPr>
          <p:nvPr>
            <p:ph type="body" sz="quarter" idx="47" hasCustomPrompt="1"/>
          </p:nvPr>
        </p:nvSpPr>
        <p:spPr>
          <a:xfrm>
            <a:off x="7957484" y="1701976"/>
            <a:ext cx="3863041" cy="270259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ZA" dirty="0"/>
          </a:p>
        </p:txBody>
      </p:sp>
      <p:sp>
        <p:nvSpPr>
          <p:cNvPr id="116" name="Text Placeholder 14"/>
          <p:cNvSpPr>
            <a:spLocks noGrp="1"/>
          </p:cNvSpPr>
          <p:nvPr>
            <p:ph type="body" sz="quarter" idx="48" hasCustomPrompt="1"/>
          </p:nvPr>
        </p:nvSpPr>
        <p:spPr>
          <a:xfrm>
            <a:off x="7957484" y="1972235"/>
            <a:ext cx="3863041" cy="197223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117" name="Text Placeholder 14"/>
          <p:cNvSpPr>
            <a:spLocks noGrp="1"/>
          </p:cNvSpPr>
          <p:nvPr>
            <p:ph type="body" sz="quarter" idx="49" hasCustomPrompt="1"/>
          </p:nvPr>
        </p:nvSpPr>
        <p:spPr>
          <a:xfrm>
            <a:off x="7957484" y="2212777"/>
            <a:ext cx="3863041" cy="1543436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</a:t>
            </a:r>
            <a:endParaRPr lang="en-ZA" dirty="0"/>
          </a:p>
        </p:txBody>
      </p:sp>
      <p:sp>
        <p:nvSpPr>
          <p:cNvPr id="118" name="Picture Placeholder 2"/>
          <p:cNvSpPr>
            <a:spLocks noGrp="1"/>
          </p:cNvSpPr>
          <p:nvPr>
            <p:ph type="pic" sz="quarter" idx="50" hasCustomPrompt="1"/>
          </p:nvPr>
        </p:nvSpPr>
        <p:spPr>
          <a:xfrm>
            <a:off x="368300" y="3930637"/>
            <a:ext cx="1505323" cy="1416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119" name="Text Placeholder 14"/>
          <p:cNvSpPr>
            <a:spLocks noGrp="1"/>
          </p:cNvSpPr>
          <p:nvPr>
            <p:ph type="body" sz="quarter" idx="51" hasCustomPrompt="1"/>
          </p:nvPr>
        </p:nvSpPr>
        <p:spPr>
          <a:xfrm>
            <a:off x="2044700" y="3930637"/>
            <a:ext cx="3863041" cy="270259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ZA" dirty="0"/>
          </a:p>
        </p:txBody>
      </p:sp>
      <p:sp>
        <p:nvSpPr>
          <p:cNvPr id="120" name="Text Placeholder 14"/>
          <p:cNvSpPr>
            <a:spLocks noGrp="1"/>
          </p:cNvSpPr>
          <p:nvPr>
            <p:ph type="body" sz="quarter" idx="52" hasCustomPrompt="1"/>
          </p:nvPr>
        </p:nvSpPr>
        <p:spPr>
          <a:xfrm>
            <a:off x="2044700" y="4200897"/>
            <a:ext cx="3863041" cy="197223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121" name="Text Placeholder 14"/>
          <p:cNvSpPr>
            <a:spLocks noGrp="1"/>
          </p:cNvSpPr>
          <p:nvPr>
            <p:ph type="body" sz="quarter" idx="53" hasCustomPrompt="1"/>
          </p:nvPr>
        </p:nvSpPr>
        <p:spPr>
          <a:xfrm>
            <a:off x="2044700" y="4441439"/>
            <a:ext cx="3863041" cy="1543436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</a:t>
            </a:r>
            <a:endParaRPr lang="en-ZA" dirty="0"/>
          </a:p>
        </p:txBody>
      </p:sp>
      <p:sp>
        <p:nvSpPr>
          <p:cNvPr id="122" name="Picture Placeholder 2"/>
          <p:cNvSpPr>
            <a:spLocks noGrp="1"/>
          </p:cNvSpPr>
          <p:nvPr>
            <p:ph type="pic" sz="quarter" idx="54" hasCustomPrompt="1"/>
          </p:nvPr>
        </p:nvSpPr>
        <p:spPr>
          <a:xfrm>
            <a:off x="6281084" y="3930637"/>
            <a:ext cx="1505323" cy="1416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123" name="Text Placeholder 14"/>
          <p:cNvSpPr>
            <a:spLocks noGrp="1"/>
          </p:cNvSpPr>
          <p:nvPr>
            <p:ph type="body" sz="quarter" idx="55" hasCustomPrompt="1"/>
          </p:nvPr>
        </p:nvSpPr>
        <p:spPr>
          <a:xfrm>
            <a:off x="7957484" y="3930637"/>
            <a:ext cx="3863041" cy="270259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ZA" dirty="0"/>
          </a:p>
        </p:txBody>
      </p:sp>
      <p:sp>
        <p:nvSpPr>
          <p:cNvPr id="124" name="Text Placeholder 14"/>
          <p:cNvSpPr>
            <a:spLocks noGrp="1"/>
          </p:cNvSpPr>
          <p:nvPr>
            <p:ph type="body" sz="quarter" idx="56" hasCustomPrompt="1"/>
          </p:nvPr>
        </p:nvSpPr>
        <p:spPr>
          <a:xfrm>
            <a:off x="7957484" y="4200897"/>
            <a:ext cx="3863041" cy="197223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125" name="Text Placeholder 14"/>
          <p:cNvSpPr>
            <a:spLocks noGrp="1"/>
          </p:cNvSpPr>
          <p:nvPr>
            <p:ph type="body" sz="quarter" idx="57" hasCustomPrompt="1"/>
          </p:nvPr>
        </p:nvSpPr>
        <p:spPr>
          <a:xfrm>
            <a:off x="7957484" y="4441439"/>
            <a:ext cx="3863041" cy="1543436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</a:t>
            </a:r>
            <a:endParaRPr lang="en-ZA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68300" y="933680"/>
            <a:ext cx="11452225" cy="33473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ZA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817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50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baseline="0" dirty="0"/>
            </a:lvl1pPr>
          </a:lstStyle>
          <a:p>
            <a:pPr lvl="0"/>
            <a:r>
              <a:rPr lang="en-US" dirty="0"/>
              <a:t>2 contacts with long description</a:t>
            </a:r>
            <a:endParaRPr lang="en-Z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40" hasCustomPrompt="1"/>
          </p:nvPr>
        </p:nvSpPr>
        <p:spPr>
          <a:xfrm>
            <a:off x="368300" y="1701975"/>
            <a:ext cx="1505323" cy="1416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43" hasCustomPrompt="1"/>
          </p:nvPr>
        </p:nvSpPr>
        <p:spPr>
          <a:xfrm>
            <a:off x="2044700" y="1701976"/>
            <a:ext cx="3863041" cy="270259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ZA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44" hasCustomPrompt="1"/>
          </p:nvPr>
        </p:nvSpPr>
        <p:spPr>
          <a:xfrm>
            <a:off x="2044700" y="1972235"/>
            <a:ext cx="3863041" cy="197223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94" name="Text Placeholder 14"/>
          <p:cNvSpPr>
            <a:spLocks noGrp="1"/>
          </p:cNvSpPr>
          <p:nvPr>
            <p:ph type="body" sz="quarter" idx="45" hasCustomPrompt="1"/>
          </p:nvPr>
        </p:nvSpPr>
        <p:spPr>
          <a:xfrm>
            <a:off x="2044700" y="2212776"/>
            <a:ext cx="3863041" cy="3772099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</a:t>
            </a:r>
            <a:endParaRPr lang="en-ZA" dirty="0"/>
          </a:p>
        </p:txBody>
      </p:sp>
      <p:sp>
        <p:nvSpPr>
          <p:cNvPr id="114" name="Picture Placeholder 2"/>
          <p:cNvSpPr>
            <a:spLocks noGrp="1"/>
          </p:cNvSpPr>
          <p:nvPr>
            <p:ph type="pic" sz="quarter" idx="46" hasCustomPrompt="1"/>
          </p:nvPr>
        </p:nvSpPr>
        <p:spPr>
          <a:xfrm>
            <a:off x="6281084" y="1701975"/>
            <a:ext cx="1505323" cy="1416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115" name="Text Placeholder 14"/>
          <p:cNvSpPr>
            <a:spLocks noGrp="1"/>
          </p:cNvSpPr>
          <p:nvPr>
            <p:ph type="body" sz="quarter" idx="47" hasCustomPrompt="1"/>
          </p:nvPr>
        </p:nvSpPr>
        <p:spPr>
          <a:xfrm>
            <a:off x="7957484" y="1701976"/>
            <a:ext cx="3863041" cy="270259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ZA" dirty="0"/>
          </a:p>
        </p:txBody>
      </p:sp>
      <p:sp>
        <p:nvSpPr>
          <p:cNvPr id="116" name="Text Placeholder 14"/>
          <p:cNvSpPr>
            <a:spLocks noGrp="1"/>
          </p:cNvSpPr>
          <p:nvPr>
            <p:ph type="body" sz="quarter" idx="48" hasCustomPrompt="1"/>
          </p:nvPr>
        </p:nvSpPr>
        <p:spPr>
          <a:xfrm>
            <a:off x="7957484" y="1972235"/>
            <a:ext cx="3863041" cy="197223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117" name="Text Placeholder 14"/>
          <p:cNvSpPr>
            <a:spLocks noGrp="1"/>
          </p:cNvSpPr>
          <p:nvPr>
            <p:ph type="body" sz="quarter" idx="49" hasCustomPrompt="1"/>
          </p:nvPr>
        </p:nvSpPr>
        <p:spPr>
          <a:xfrm>
            <a:off x="7957484" y="2212776"/>
            <a:ext cx="3863041" cy="3772099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</a:t>
            </a:r>
            <a:endParaRPr lang="en-ZA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68300" y="933680"/>
            <a:ext cx="11452225" cy="33473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ZA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130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50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lvl="0"/>
            <a:r>
              <a:rPr lang="en-US" dirty="0"/>
              <a:t>Add title</a:t>
            </a:r>
            <a:endParaRPr lang="en-ZA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739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8300" y="1674624"/>
            <a:ext cx="5530475" cy="4310251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50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lvl="0"/>
            <a:r>
              <a:rPr lang="en-US" dirty="0"/>
              <a:t>Add title</a:t>
            </a:r>
            <a:endParaRPr lang="en-ZA" dirty="0"/>
          </a:p>
        </p:txBody>
      </p:sp>
      <p:sp>
        <p:nvSpPr>
          <p:cNvPr id="9" name="Content Placeholder 2"/>
          <p:cNvSpPr>
            <a:spLocks noGrp="1"/>
          </p:cNvSpPr>
          <p:nvPr>
            <p:ph idx="12" hasCustomPrompt="1"/>
          </p:nvPr>
        </p:nvSpPr>
        <p:spPr>
          <a:xfrm>
            <a:off x="6290049" y="1674624"/>
            <a:ext cx="5530475" cy="4310251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68300" y="1272142"/>
            <a:ext cx="5530475" cy="33473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ZA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290048" y="1272142"/>
            <a:ext cx="5530475" cy="33473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ZA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679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3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8300" y="1703294"/>
            <a:ext cx="3701675" cy="4281581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47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lvl="0"/>
            <a:r>
              <a:rPr lang="en-US" dirty="0"/>
              <a:t>Add title</a:t>
            </a:r>
            <a:endParaRPr lang="en-ZA" dirty="0"/>
          </a:p>
        </p:txBody>
      </p:sp>
      <p:sp>
        <p:nvSpPr>
          <p:cNvPr id="11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243575" y="1703294"/>
            <a:ext cx="3701675" cy="4281581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8118849" y="1703294"/>
            <a:ext cx="3701675" cy="4281581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68300" y="1272142"/>
            <a:ext cx="3701675" cy="33473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ZA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243575" y="1272142"/>
            <a:ext cx="3701675" cy="33473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ZA" dirty="0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8118848" y="1272142"/>
            <a:ext cx="3701675" cy="33473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ZA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022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8300" y="1277378"/>
            <a:ext cx="5592849" cy="4707497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50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lvl="0"/>
            <a:r>
              <a:rPr lang="en-US" dirty="0"/>
              <a:t>Add title</a:t>
            </a:r>
            <a:endParaRPr lang="en-ZA" dirty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227296" y="1268413"/>
            <a:ext cx="5593229" cy="47164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270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2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8300" y="3378200"/>
            <a:ext cx="5592849" cy="2606675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50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lvl="0"/>
            <a:r>
              <a:rPr lang="en-US" dirty="0"/>
              <a:t>Add title</a:t>
            </a:r>
            <a:endParaRPr lang="en-Z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68300" y="1277378"/>
            <a:ext cx="5593229" cy="19478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227296" y="1277378"/>
            <a:ext cx="5592849" cy="2606675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227296" y="4037013"/>
            <a:ext cx="5593229" cy="19478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12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3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8301" y="3440672"/>
            <a:ext cx="3620748" cy="2544203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47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lvl="0"/>
            <a:r>
              <a:rPr lang="en-US" dirty="0"/>
              <a:t>Add title</a:t>
            </a:r>
            <a:endParaRPr lang="en-Z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68301" y="1268413"/>
            <a:ext cx="3620994" cy="20106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1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283916" y="3440672"/>
            <a:ext cx="3620748" cy="2544203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283916" y="1268413"/>
            <a:ext cx="3620994" cy="20106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199531" y="3440672"/>
            <a:ext cx="3620748" cy="2544203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20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8199531" y="1268413"/>
            <a:ext cx="3620994" cy="20106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picture</a:t>
            </a:r>
            <a:endParaRPr lang="en-ZA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31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urpl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t="8782" b="8782"/>
          <a:stretch/>
        </p:blipFill>
        <p:spPr>
          <a:xfrm>
            <a:off x="192907" y="192742"/>
            <a:ext cx="11806186" cy="647251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448235" y="4720197"/>
            <a:ext cx="9413501" cy="1761285"/>
          </a:xfrm>
          <a:prstGeom prst="rect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0311" y="4980501"/>
            <a:ext cx="8716418" cy="450338"/>
          </a:xfrm>
        </p:spPr>
        <p:txBody>
          <a:bodyPr tIns="0" rIns="0" bIns="0"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presentation title</a:t>
            </a:r>
            <a:endParaRPr lang="en-ZA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50311" y="5439804"/>
            <a:ext cx="8716418" cy="277906"/>
          </a:xfrm>
        </p:spPr>
        <p:txBody>
          <a:bodyPr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50888" y="5986979"/>
            <a:ext cx="4583112" cy="306245"/>
          </a:xfrm>
        </p:spPr>
        <p:txBody>
          <a:bodyPr vert="horz" lIns="0" tIns="0" rIns="0" bIns="0" rtlCol="0" anchor="t">
            <a:noAutofit/>
          </a:bodyPr>
          <a:lstStyle>
            <a:lvl1pPr marL="0" indent="0">
              <a:buNone/>
              <a:defRPr lang="en-US" sz="1800" b="1" cap="none" spc="-30" baseline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165100" lvl="0" indent="-16510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date</a:t>
            </a:r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0022541" y="4720197"/>
            <a:ext cx="1757083" cy="17612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86682" y="4684290"/>
            <a:ext cx="1833843" cy="183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538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8300" y="1268413"/>
            <a:ext cx="11452225" cy="4388316"/>
          </a:xfrm>
        </p:spPr>
        <p:txBody>
          <a:bodyPr/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8300" y="195750"/>
            <a:ext cx="11452225" cy="72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dirty="0"/>
            </a:lvl1pPr>
          </a:lstStyle>
          <a:p>
            <a:pPr lvl="0"/>
            <a:r>
              <a:rPr lang="en-US" dirty="0"/>
              <a:t>Add title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8300" y="5814829"/>
            <a:ext cx="11452225" cy="268661"/>
          </a:xfrm>
        </p:spPr>
        <p:txBody>
          <a:bodyPr anchor="b"/>
          <a:lstStyle>
            <a:lvl1pPr marL="0" indent="0">
              <a:buNone/>
              <a:defRPr sz="9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Add footnote/source</a:t>
            </a:r>
            <a:endParaRPr lang="en-Z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58588" y="6361113"/>
            <a:ext cx="9000000" cy="215900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en-GB" sz="1000" b="0" i="0" u="none" strike="noStrike" spc="0" baseline="0" dirty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165100" marR="0" lvl="0" indent="-1651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Footnote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02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92907" y="192742"/>
            <a:ext cx="11806186" cy="647251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0311" y="4980501"/>
            <a:ext cx="8716418" cy="450338"/>
          </a:xfrm>
        </p:spPr>
        <p:txBody>
          <a:bodyPr tIns="0" rIns="0" bIns="0"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presentation title</a:t>
            </a:r>
            <a:endParaRPr lang="en-ZA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50311" y="5439804"/>
            <a:ext cx="8716418" cy="277906"/>
          </a:xfrm>
        </p:spPr>
        <p:txBody>
          <a:bodyPr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50888" y="5986979"/>
            <a:ext cx="4583112" cy="306245"/>
          </a:xfrm>
        </p:spPr>
        <p:txBody>
          <a:bodyPr vert="horz" lIns="0" tIns="0" rIns="0" bIns="0" rtlCol="0" anchor="t">
            <a:noAutofit/>
          </a:bodyPr>
          <a:lstStyle>
            <a:lvl1pPr marL="0" indent="0">
              <a:buNone/>
              <a:defRPr lang="en-US" sz="1800" b="1" cap="none" spc="-30" baseline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165100" lvl="0" indent="-16510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date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9070" y="4969764"/>
            <a:ext cx="1266509" cy="126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34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0311" y="4980501"/>
            <a:ext cx="8716418" cy="450338"/>
          </a:xfrm>
        </p:spPr>
        <p:txBody>
          <a:bodyPr tIns="0" rIns="0" bIns="0"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="1" cap="none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 presentation title</a:t>
            </a:r>
            <a:endParaRPr lang="en-ZA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50311" y="5439804"/>
            <a:ext cx="8716418" cy="277906"/>
          </a:xfrm>
        </p:spPr>
        <p:txBody>
          <a:bodyPr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50888" y="5986979"/>
            <a:ext cx="4583112" cy="306245"/>
          </a:xfrm>
        </p:spPr>
        <p:txBody>
          <a:bodyPr vert="horz" lIns="0" tIns="0" rIns="0" bIns="0" rtlCol="0" anchor="t">
            <a:noAutofit/>
          </a:bodyPr>
          <a:lstStyle>
            <a:lvl1pPr marL="0" indent="0">
              <a:buNone/>
              <a:defRPr lang="en-US" sz="1800" b="1" cap="none" spc="-30" baseline="0" smtClean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165100" lvl="0" indent="-16510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date</a:t>
            </a:r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0022541" y="4720197"/>
            <a:ext cx="1757083" cy="17612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682" y="4684290"/>
            <a:ext cx="1833843" cy="183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06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92907" y="192742"/>
            <a:ext cx="11806186" cy="647251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394821" y="3173508"/>
            <a:ext cx="1140235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394821" y="2453901"/>
            <a:ext cx="7359650" cy="450338"/>
          </a:xfrm>
        </p:spPr>
        <p:txBody>
          <a:bodyPr tIns="0" rIns="0" bIns="0"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divider title</a:t>
            </a:r>
            <a:endParaRPr lang="en-ZA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9070" y="4969764"/>
            <a:ext cx="1266509" cy="126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1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92907" y="192742"/>
            <a:ext cx="11806186" cy="647251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>
            <a:cxnSpLocks/>
          </p:cNvCxnSpPr>
          <p:nvPr userDrawn="1"/>
        </p:nvCxnSpPr>
        <p:spPr>
          <a:xfrm>
            <a:off x="394821" y="3173508"/>
            <a:ext cx="1140235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4821" y="2453901"/>
            <a:ext cx="7359650" cy="450338"/>
          </a:xfrm>
        </p:spPr>
        <p:txBody>
          <a:bodyPr tIns="0" rIns="0" bIns="0"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divider title</a:t>
            </a:r>
            <a:endParaRPr lang="en-ZA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0022541" y="4720197"/>
            <a:ext cx="1757083" cy="17612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682" y="4684290"/>
            <a:ext cx="1833843" cy="183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92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31694" y="1102659"/>
            <a:ext cx="11600330" cy="107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Rectangle 2"/>
          <p:cNvSpPr/>
          <p:nvPr userDrawn="1"/>
        </p:nvSpPr>
        <p:spPr>
          <a:xfrm>
            <a:off x="331694" y="896471"/>
            <a:ext cx="11600330" cy="206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319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ith ic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31694" y="1102659"/>
            <a:ext cx="11600330" cy="107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Rectangle 2"/>
          <p:cNvSpPr/>
          <p:nvPr userDrawn="1"/>
        </p:nvSpPr>
        <p:spPr>
          <a:xfrm>
            <a:off x="331694" y="896471"/>
            <a:ext cx="11600330" cy="206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94903" y="6186557"/>
            <a:ext cx="508838" cy="51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35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31694" y="1102659"/>
            <a:ext cx="11600330" cy="107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Rectangle 2"/>
          <p:cNvSpPr/>
          <p:nvPr userDrawn="1"/>
        </p:nvSpPr>
        <p:spPr>
          <a:xfrm>
            <a:off x="331694" y="896471"/>
            <a:ext cx="11600330" cy="206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476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197225"/>
            <a:ext cx="11460525" cy="72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Add title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68413"/>
            <a:ext cx="11452225" cy="4716462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Add 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784541" y="6360871"/>
            <a:ext cx="49306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0" u="none" strike="noStrike" kern="1200" spc="0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       </a:t>
            </a:r>
            <a:fld id="{B85E10F6-AA81-46B5-AAF7-516B34FC585A}" type="slidenum">
              <a:rPr lang="en-US" sz="1000" b="1" i="0" u="none" strike="noStrike" kern="1200" spc="0" baseline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ZA" sz="1000" b="1" spc="0" baseline="0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368300" y="6203579"/>
            <a:ext cx="108913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11494903" y="6186557"/>
            <a:ext cx="508838" cy="51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0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719" r:id="rId2"/>
    <p:sldLayoutId id="2147483722" r:id="rId3"/>
    <p:sldLayoutId id="2147483727" r:id="rId4"/>
    <p:sldLayoutId id="2147483724" r:id="rId5"/>
    <p:sldLayoutId id="2147483725" r:id="rId6"/>
    <p:sldLayoutId id="2147483650" r:id="rId7"/>
    <p:sldLayoutId id="2147483721" r:id="rId8"/>
    <p:sldLayoutId id="2147483720" r:id="rId9"/>
    <p:sldLayoutId id="2147483664" r:id="rId10"/>
    <p:sldLayoutId id="2147483711" r:id="rId11"/>
    <p:sldLayoutId id="2147483713" r:id="rId12"/>
    <p:sldLayoutId id="2147483714" r:id="rId13"/>
    <p:sldLayoutId id="2147483663" r:id="rId14"/>
    <p:sldLayoutId id="2147483715" r:id="rId15"/>
    <p:sldLayoutId id="2147483716" r:id="rId16"/>
    <p:sldLayoutId id="2147483717" r:id="rId17"/>
    <p:sldLayoutId id="2147483728" r:id="rId18"/>
    <p:sldLayoutId id="2147483718" r:id="rId19"/>
    <p:sldLayoutId id="2147483709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none" spc="-3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65100" indent="-165100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38138" indent="-182563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0225" indent="-182563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76275" indent="-155575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325" indent="-136525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70" userDrawn="1">
          <p15:clr>
            <a:srgbClr val="F26B43"/>
          </p15:clr>
        </p15:guide>
        <p15:guide id="2" pos="232" userDrawn="1">
          <p15:clr>
            <a:srgbClr val="F26B43"/>
          </p15:clr>
        </p15:guide>
        <p15:guide id="3" pos="7446" userDrawn="1">
          <p15:clr>
            <a:srgbClr val="F26B43"/>
          </p15:clr>
        </p15:guide>
        <p15:guide id="4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50311" y="4980501"/>
            <a:ext cx="9075176" cy="450338"/>
          </a:xfrm>
        </p:spPr>
        <p:txBody>
          <a:bodyPr/>
          <a:lstStyle/>
          <a:p>
            <a:r>
              <a:rPr lang="en-US" sz="2400" dirty="0"/>
              <a:t>The Impact of Resale Restrictions on Spatial Integration</a:t>
            </a:r>
            <a:endParaRPr lang="en-GB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Mueletshedzi Helen Phosho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31 March 2025</a:t>
            </a:r>
          </a:p>
        </p:txBody>
      </p:sp>
    </p:spTree>
    <p:extLst>
      <p:ext uri="{BB962C8B-B14F-4D97-AF65-F5344CB8AC3E}">
        <p14:creationId xmlns:p14="http://schemas.microsoft.com/office/powerpoint/2010/main" val="354386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8300" y="1277378"/>
            <a:ext cx="10854666" cy="4830124"/>
          </a:xfrm>
        </p:spPr>
        <p:txBody>
          <a:bodyPr/>
          <a:lstStyle/>
          <a:p>
            <a:pPr lvl="0"/>
            <a:r>
              <a:rPr lang="en-US" sz="2000" dirty="0"/>
              <a:t>Housing policies and legislation play a crucial role in shaping the spatial structure.</a:t>
            </a:r>
          </a:p>
          <a:p>
            <a:pPr lvl="0"/>
            <a:endParaRPr lang="en-US" sz="2000" dirty="0"/>
          </a:p>
          <a:p>
            <a:pPr lvl="0"/>
            <a:r>
              <a:rPr lang="en-GB" sz="2000" dirty="0"/>
              <a:t>They influence settlement patterns, access to economic opportunities, and social mobility.</a:t>
            </a:r>
          </a:p>
          <a:p>
            <a:pPr lvl="0"/>
            <a:endParaRPr lang="en-US" sz="1400" dirty="0"/>
          </a:p>
          <a:p>
            <a:pPr lvl="0"/>
            <a:r>
              <a:rPr lang="en-US" sz="2000" dirty="0"/>
              <a:t>There has been significant progress in housing legislation, transitioning from the apartheid-era policies of racial segregation to using housing as a tool for spatial integration.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However, despite efforts to promote integration, some policy mechanisms may inadvertently reinforce spatial divisions.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Sections 10A of the Housing Amendment Act impose an eight-year resale restriction on subsidized housing.</a:t>
            </a:r>
          </a:p>
          <a:p>
            <a:pPr lvl="0"/>
            <a:endParaRPr lang="en-GB" sz="2000" dirty="0"/>
          </a:p>
          <a:p>
            <a:pPr lvl="0"/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90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5A874A-4574-9B14-4C30-C8C4D0189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Key Provisions: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Beneficiaries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cannot sell their homes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within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first 8 years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unless approved by the government.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Trebuchet MS" panose="020B0603020202020204"/>
              </a:rPr>
              <a:t>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he property must be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offered back to the state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Trebuchet MS" panose="020B0603020202020204"/>
              </a:rPr>
              <a:t>The person vacating the property does not get any form of payment.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Trebuchet MS" panose="020B0603020202020204"/>
              </a:rPr>
              <a:t>However, that person will still be eligible for getting another state-subsidized property if he/she qualifies.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512762" indent="-228600">
              <a:lnSpc>
                <a:spcPct val="90000"/>
              </a:lnSpc>
              <a:spcBef>
                <a:spcPts val="500"/>
              </a:spcBef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Aims to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preserve affordability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and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ensure long-term housing stability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for low-income households.</a:t>
            </a:r>
          </a:p>
          <a:p>
            <a:endParaRPr lang="en-Z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594FF7-6796-B193-370E-E7D0D9030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Sections 10A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17073-D53F-47AD-42B6-44D83F5967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37004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054396-A7E3-271C-FBC4-4A5A5E558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Does this restriction help spatial integration or reinforce segregation?</a:t>
            </a:r>
          </a:p>
          <a:p>
            <a:endParaRPr lang="en-Z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8A18AA-2A9A-97FB-71CD-720BD6A7D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Emerging Question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08EC5-4BA1-32F7-0338-32DADEB2BC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7516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10C8EF5-9418-3CD4-A71B-65F355EA0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Limited Beneficiary Mobility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Restricts homeowners from relocating closer to economic opportunities.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Limits flexibility in responding to job changes, family needs, or better schooling.</a:t>
            </a:r>
            <a:endParaRPr kumimoji="0" lang="en-ZA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Reinforcing Spatial Segregation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Subsidized housing is often located on urban peripheries.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Restrictions trap beneficiaries in isolated areas, reducing spatial integration.</a:t>
            </a:r>
            <a:endParaRPr kumimoji="0" lang="en-ZA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Growth of Informal Market Activity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Homeowners bypass restrictions through off-the-record sales and rentals.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This leads to unclear ownership rights and reduces tenure security.</a:t>
            </a:r>
          </a:p>
          <a:p>
            <a:endParaRPr lang="en-Z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539CCD-D23C-A82F-8A2E-2DC70F261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Unintended Consequences of Resale Restrictions </a:t>
            </a:r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3DAD5E-1745-78CC-AA57-ED3171A9DA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9197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509EF6-45E4-D948-88C0-F59DE74BA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Locking Low-Income Households in Specific Areas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Limited ability to move into well-located, opportunity-rich areas.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Perpetuates apartheid-era spatial patterns.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Reducing Housing Market Fluidity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Fewer resale opportunities mean low-income housing remains static.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Weakens the ladder of housing mobility, preventing upward movement.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Contradiction with Urban Integration Policies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Government policies promote spatial transformation, but resale restrictions work against these goals.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How can policy adjustments improve mobility without sacrificing affordability?</a:t>
            </a:r>
          </a:p>
          <a:p>
            <a:endParaRPr lang="en-Z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746AE0-E411-B3A6-3B17-D685EF79F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Impact on Spatial Integration Efforts</a:t>
            </a:r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02BA2-C932-DD1C-AD38-25279A35A3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9376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C4CC18-8BEF-C81B-BD9E-7181BC7B9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Graduated Resale Restrictions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Instead of a fixed 8-year restriction, implement a tiered system</a:t>
            </a:r>
          </a:p>
          <a:p>
            <a:pPr marL="877887" lvl="2" indent="-228600">
              <a:lnSpc>
                <a:spcPct val="90000"/>
              </a:lnSpc>
              <a:spcBef>
                <a:spcPts val="500"/>
              </a:spcBef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After 3 years, homeowners can sell at a regulated price (e.g., only to other qualifying low-income buyers).</a:t>
            </a:r>
          </a:p>
          <a:p>
            <a:pPr marL="877887" lvl="2" indent="-228600">
              <a:lnSpc>
                <a:spcPct val="90000"/>
              </a:lnSpc>
              <a:spcBef>
                <a:spcPts val="500"/>
              </a:spcBef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After 5 years, partial resale is allowed, but a portion of the appreciation must be returned to the state to reinvest in affordable housing.</a:t>
            </a:r>
          </a:p>
          <a:p>
            <a:pPr marL="877887" lvl="2" indent="-228600">
              <a:lnSpc>
                <a:spcPct val="90000"/>
              </a:lnSpc>
              <a:spcBef>
                <a:spcPts val="500"/>
              </a:spcBef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After 8 years, full resale could be permitted, but with affordability safeguards (e.g., resale to government-approved buyers).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State-facilitated buyback Program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Government repurchases subsidized homes at a fair price.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Homes are resold or reallocated to new qualifying beneficiaries.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Prevents informal sales and ensures state investment benefits multiple households over time.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Prioritizing Well-Located Subsidised Housing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Future subsidized housing projects should be closer to jobs, transport, and services.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Incentivize public-private partnerships to develop mixed-income housing in better-located areas.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Supports long-term spatial integration rather than restricting movement through resale bans</a:t>
            </a:r>
            <a:endParaRPr kumimoji="0" lang="en-ZA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endParaRPr lang="en-Z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B14029-A7EF-AFD7-CC4C-40F2F99C5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Recommendations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A2913-38F9-859D-62A4-D82B2CC0F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48357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68664E-979D-8A3C-20CF-DA02B5E11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Resale restrictions under Sections 10A &amp; 10B aim to prevent speculation and preserve affordability.</a:t>
            </a:r>
          </a:p>
          <a:p>
            <a:endParaRPr lang="en-US" dirty="0"/>
          </a:p>
          <a:p>
            <a:r>
              <a:rPr lang="en-US" dirty="0"/>
              <a:t>While they stabilize low-income housing markets, they also limit spatial integration and mobility.</a:t>
            </a:r>
          </a:p>
          <a:p>
            <a:endParaRPr lang="en-US" dirty="0"/>
          </a:p>
          <a:p>
            <a:r>
              <a:rPr lang="en-US" dirty="0"/>
              <a:t>Restrictions can reinforce spatial segregation by keeping beneficiaries in peripheral locations.</a:t>
            </a:r>
          </a:p>
          <a:p>
            <a:endParaRPr lang="en-US" dirty="0"/>
          </a:p>
          <a:p>
            <a:r>
              <a:rPr lang="en-US" dirty="0"/>
              <a:t>Informal sales and rentals emerge as unintended consequences, reducing policy effectiveness.</a:t>
            </a:r>
          </a:p>
          <a:p>
            <a:endParaRPr lang="en-Z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7741DC-DA40-A013-01BB-1DCBA228D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Conclusion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86C56-2E5B-78A7-04A3-AB8951F30A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2717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B275-4A66-43A7-5217-AB2284B0EA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59096286"/>
      </p:ext>
    </p:extLst>
  </p:cSld>
  <p:clrMapOvr>
    <a:masterClrMapping/>
  </p:clrMapOvr>
</p:sld>
</file>

<file path=ppt/theme/theme1.xml><?xml version="1.0" encoding="utf-8"?>
<a:theme xmlns:a="http://schemas.openxmlformats.org/drawingml/2006/main" name="UJ">
  <a:themeElements>
    <a:clrScheme name="UJ">
      <a:dk1>
        <a:srgbClr val="3C3C3C"/>
      </a:dk1>
      <a:lt1>
        <a:srgbClr val="FFFFFF"/>
      </a:lt1>
      <a:dk2>
        <a:srgbClr val="3C3C3C"/>
      </a:dk2>
      <a:lt2>
        <a:srgbClr val="A7A7A7"/>
      </a:lt2>
      <a:accent1>
        <a:srgbClr val="26003B"/>
      </a:accent1>
      <a:accent2>
        <a:srgbClr val="D95900"/>
      </a:accent2>
      <a:accent3>
        <a:srgbClr val="3C3C3C"/>
      </a:accent3>
      <a:accent4>
        <a:srgbClr val="E98837"/>
      </a:accent4>
      <a:accent5>
        <a:srgbClr val="A7A7A7"/>
      </a:accent5>
      <a:accent6>
        <a:srgbClr val="93809D"/>
      </a:accent6>
      <a:hlink>
        <a:srgbClr val="3C3C3C"/>
      </a:hlink>
      <a:folHlink>
        <a:srgbClr val="A7A7A7"/>
      </a:folHlink>
    </a:clrScheme>
    <a:fontScheme name="Custom 9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UJ</vt:lpstr>
      <vt:lpstr>The Impact of Resale Restrictions on Spatial Integration</vt:lpstr>
      <vt:lpstr>Introduction</vt:lpstr>
      <vt:lpstr>Sections 10A </vt:lpstr>
      <vt:lpstr>Emerging Question</vt:lpstr>
      <vt:lpstr>The Unintended Consequences of Resale Restrictions </vt:lpstr>
      <vt:lpstr>The Impact on Spatial Integration Efforts</vt:lpstr>
      <vt:lpstr>Recommendations</vt:lpstr>
      <vt:lpstr>Conclusion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</dc:creator>
  <cp:lastModifiedBy>Duduzile Singeni</cp:lastModifiedBy>
  <cp:revision>136</cp:revision>
  <dcterms:created xsi:type="dcterms:W3CDTF">2016-08-29T16:05:45Z</dcterms:created>
  <dcterms:modified xsi:type="dcterms:W3CDTF">2025-03-30T07:10:28Z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7559d34-73b8-4a7a-bea0-29011fa0c1e3_Enabled">
    <vt:lpwstr>true</vt:lpwstr>
  </property>
  <property fmtid="{D5CDD505-2E9C-101B-9397-08002B2CF9AE}" pid="3" name="MSIP_Label_07559d34-73b8-4a7a-bea0-29011fa0c1e3_SetDate">
    <vt:lpwstr>2025-03-29T15:56:32Z</vt:lpwstr>
  </property>
  <property fmtid="{D5CDD505-2E9C-101B-9397-08002B2CF9AE}" pid="4" name="MSIP_Label_07559d34-73b8-4a7a-bea0-29011fa0c1e3_Method">
    <vt:lpwstr>Standard</vt:lpwstr>
  </property>
  <property fmtid="{D5CDD505-2E9C-101B-9397-08002B2CF9AE}" pid="5" name="MSIP_Label_07559d34-73b8-4a7a-bea0-29011fa0c1e3_Name">
    <vt:lpwstr>Ganeral</vt:lpwstr>
  </property>
  <property fmtid="{D5CDD505-2E9C-101B-9397-08002B2CF9AE}" pid="6" name="MSIP_Label_07559d34-73b8-4a7a-bea0-29011fa0c1e3_SiteId">
    <vt:lpwstr>d68a0803-f0aa-4014-840d-93eb8ae08d77</vt:lpwstr>
  </property>
  <property fmtid="{D5CDD505-2E9C-101B-9397-08002B2CF9AE}" pid="7" name="MSIP_Label_07559d34-73b8-4a7a-bea0-29011fa0c1e3_ActionId">
    <vt:lpwstr>9b9c8c08-2402-4799-ae4c-5db5050eec67</vt:lpwstr>
  </property>
  <property fmtid="{D5CDD505-2E9C-101B-9397-08002B2CF9AE}" pid="8" name="MSIP_Label_07559d34-73b8-4a7a-bea0-29011fa0c1e3_ContentBits">
    <vt:lpwstr>0</vt:lpwstr>
  </property>
  <property fmtid="{D5CDD505-2E9C-101B-9397-08002B2CF9AE}" pid="9" name="MSIP_Label_07559d34-73b8-4a7a-bea0-29011fa0c1e3_Tag">
    <vt:lpwstr>10, 3, 0, 1</vt:lpwstr>
  </property>
</Properties>
</file>