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1" r:id="rId1"/>
  </p:sldMasterIdLst>
  <p:notesMasterIdLst>
    <p:notesMasterId r:id="rId20"/>
  </p:notesMasterIdLst>
  <p:sldIdLst>
    <p:sldId id="1442" r:id="rId2"/>
    <p:sldId id="1526" r:id="rId3"/>
    <p:sldId id="1522" r:id="rId4"/>
    <p:sldId id="1523" r:id="rId5"/>
    <p:sldId id="1534" r:id="rId6"/>
    <p:sldId id="1519" r:id="rId7"/>
    <p:sldId id="1535" r:id="rId8"/>
    <p:sldId id="1533" r:id="rId9"/>
    <p:sldId id="1537" r:id="rId10"/>
    <p:sldId id="1524" r:id="rId11"/>
    <p:sldId id="1520" r:id="rId12"/>
    <p:sldId id="1527" r:id="rId13"/>
    <p:sldId id="1513" r:id="rId14"/>
    <p:sldId id="1538" r:id="rId15"/>
    <p:sldId id="1528" r:id="rId16"/>
    <p:sldId id="1525" r:id="rId17"/>
    <p:sldId id="1536" r:id="rId18"/>
    <p:sldId id="1516"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ctor Eliott" initials="HE" lastIdx="1" clrIdx="0"/>
  <p:cmAuthor id="2" name="Kerry Gibbs" initials="KG" lastIdx="9" clrIdx="1">
    <p:extLst>
      <p:ext uri="{19B8F6BF-5375-455C-9EA6-DF929625EA0E}">
        <p15:presenceInfo xmlns:p15="http://schemas.microsoft.com/office/powerpoint/2012/main" userId="S-1-5-21-1141132434-301294435-860360866-2722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1484"/>
    <a:srgbClr val="003398"/>
    <a:srgbClr val="71A1A7"/>
    <a:srgbClr val="D5E3E5"/>
    <a:srgbClr val="DFF0CB"/>
    <a:srgbClr val="A6A6A6"/>
    <a:srgbClr val="CBDFEF"/>
    <a:srgbClr val="EBF2F3"/>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891069-6ED5-4383-A0F5-DBA39C69BF63}" v="24" dt="2025-03-30T21:15:29.7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525" autoAdjust="0"/>
  </p:normalViewPr>
  <p:slideViewPr>
    <p:cSldViewPr snapToGrid="0">
      <p:cViewPr varScale="1">
        <p:scale>
          <a:sx n="70" d="100"/>
          <a:sy n="70" d="100"/>
        </p:scale>
        <p:origin x="536" y="60"/>
      </p:cViewPr>
      <p:guideLst/>
    </p:cSldViewPr>
  </p:slideViewPr>
  <p:notesTextViewPr>
    <p:cViewPr>
      <p:scale>
        <a:sx n="1" d="1"/>
        <a:sy n="1" d="1"/>
      </p:scale>
      <p:origin x="0" y="0"/>
    </p:cViewPr>
  </p:notesTextViewPr>
  <p:sorterViewPr>
    <p:cViewPr>
      <p:scale>
        <a:sx n="70" d="100"/>
        <a:sy n="7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mela Masiko-Kambala" userId="ab3f0239-b018-42ed-8ff0-255e69a88ee3" providerId="ADAL" clId="{19891069-6ED5-4383-A0F5-DBA39C69BF63}"/>
    <pc:docChg chg="undo custSel addSld delSld modSld">
      <pc:chgData name="Pamela Masiko-Kambala" userId="ab3f0239-b018-42ed-8ff0-255e69a88ee3" providerId="ADAL" clId="{19891069-6ED5-4383-A0F5-DBA39C69BF63}" dt="2025-03-30T21:18:18.704" v="6506" actId="255"/>
      <pc:docMkLst>
        <pc:docMk/>
      </pc:docMkLst>
      <pc:sldChg chg="modSp mod">
        <pc:chgData name="Pamela Masiko-Kambala" userId="ab3f0239-b018-42ed-8ff0-255e69a88ee3" providerId="ADAL" clId="{19891069-6ED5-4383-A0F5-DBA39C69BF63}" dt="2025-03-30T18:28:12.995" v="2296" actId="20577"/>
        <pc:sldMkLst>
          <pc:docMk/>
          <pc:sldMk cId="1909661272" sldId="1442"/>
        </pc:sldMkLst>
        <pc:spChg chg="mod">
          <ac:chgData name="Pamela Masiko-Kambala" userId="ab3f0239-b018-42ed-8ff0-255e69a88ee3" providerId="ADAL" clId="{19891069-6ED5-4383-A0F5-DBA39C69BF63}" dt="2025-03-30T18:28:12.995" v="2296" actId="20577"/>
          <ac:spMkLst>
            <pc:docMk/>
            <pc:sldMk cId="1909661272" sldId="1442"/>
            <ac:spMk id="2" creationId="{CD80454E-314F-94C2-1D14-E368F6B6B94F}"/>
          </ac:spMkLst>
        </pc:spChg>
      </pc:sldChg>
      <pc:sldChg chg="modSp mod">
        <pc:chgData name="Pamela Masiko-Kambala" userId="ab3f0239-b018-42ed-8ff0-255e69a88ee3" providerId="ADAL" clId="{19891069-6ED5-4383-A0F5-DBA39C69BF63}" dt="2025-03-30T21:09:48.412" v="6334" actId="27636"/>
        <pc:sldMkLst>
          <pc:docMk/>
          <pc:sldMk cId="1270796522" sldId="1513"/>
        </pc:sldMkLst>
        <pc:spChg chg="mod">
          <ac:chgData name="Pamela Masiko-Kambala" userId="ab3f0239-b018-42ed-8ff0-255e69a88ee3" providerId="ADAL" clId="{19891069-6ED5-4383-A0F5-DBA39C69BF63}" dt="2025-03-30T21:09:48.412" v="6334" actId="27636"/>
          <ac:spMkLst>
            <pc:docMk/>
            <pc:sldMk cId="1270796522" sldId="1513"/>
            <ac:spMk id="5" creationId="{79ADF699-7DED-5453-8000-79F78C4BCA19}"/>
          </ac:spMkLst>
        </pc:spChg>
        <pc:spChg chg="mod">
          <ac:chgData name="Pamela Masiko-Kambala" userId="ab3f0239-b018-42ed-8ff0-255e69a88ee3" providerId="ADAL" clId="{19891069-6ED5-4383-A0F5-DBA39C69BF63}" dt="2025-03-30T21:01:43.345" v="6060" actId="20577"/>
          <ac:spMkLst>
            <pc:docMk/>
            <pc:sldMk cId="1270796522" sldId="1513"/>
            <ac:spMk id="6" creationId="{A3ACF22E-455A-4C83-64CE-CDC349ECF863}"/>
          </ac:spMkLst>
        </pc:spChg>
      </pc:sldChg>
      <pc:sldChg chg="addSp delSp modSp mod">
        <pc:chgData name="Pamela Masiko-Kambala" userId="ab3f0239-b018-42ed-8ff0-255e69a88ee3" providerId="ADAL" clId="{19891069-6ED5-4383-A0F5-DBA39C69BF63}" dt="2025-03-30T20:29:06.443" v="4805" actId="113"/>
        <pc:sldMkLst>
          <pc:docMk/>
          <pc:sldMk cId="2394802475" sldId="1519"/>
        </pc:sldMkLst>
        <pc:spChg chg="mod">
          <ac:chgData name="Pamela Masiko-Kambala" userId="ab3f0239-b018-42ed-8ff0-255e69a88ee3" providerId="ADAL" clId="{19891069-6ED5-4383-A0F5-DBA39C69BF63}" dt="2025-03-30T17:24:57.095" v="1254" actId="20577"/>
          <ac:spMkLst>
            <pc:docMk/>
            <pc:sldMk cId="2394802475" sldId="1519"/>
            <ac:spMk id="2" creationId="{58CF575F-679B-5815-AF26-9AACAC04AAF8}"/>
          </ac:spMkLst>
        </pc:spChg>
        <pc:spChg chg="mod">
          <ac:chgData name="Pamela Masiko-Kambala" userId="ab3f0239-b018-42ed-8ff0-255e69a88ee3" providerId="ADAL" clId="{19891069-6ED5-4383-A0F5-DBA39C69BF63}" dt="2025-03-30T16:59:50.590" v="965" actId="20577"/>
          <ac:spMkLst>
            <pc:docMk/>
            <pc:sldMk cId="2394802475" sldId="1519"/>
            <ac:spMk id="3" creationId="{DDBD0206-ECB6-2B09-9650-15249B3E79CB}"/>
          </ac:spMkLst>
        </pc:spChg>
        <pc:spChg chg="mod">
          <ac:chgData name="Pamela Masiko-Kambala" userId="ab3f0239-b018-42ed-8ff0-255e69a88ee3" providerId="ADAL" clId="{19891069-6ED5-4383-A0F5-DBA39C69BF63}" dt="2025-03-30T20:29:06.443" v="4805" actId="113"/>
          <ac:spMkLst>
            <pc:docMk/>
            <pc:sldMk cId="2394802475" sldId="1519"/>
            <ac:spMk id="4" creationId="{4C094846-F8A3-289E-28AF-C49AB75FD858}"/>
          </ac:spMkLst>
        </pc:spChg>
        <pc:picChg chg="add mod">
          <ac:chgData name="Pamela Masiko-Kambala" userId="ab3f0239-b018-42ed-8ff0-255e69a88ee3" providerId="ADAL" clId="{19891069-6ED5-4383-A0F5-DBA39C69BF63}" dt="2025-03-30T16:54:48.096" v="882" actId="931"/>
          <ac:picMkLst>
            <pc:docMk/>
            <pc:sldMk cId="2394802475" sldId="1519"/>
            <ac:picMk id="6" creationId="{6D6E1438-4DDF-0574-7ED4-480B6BAE78AB}"/>
          </ac:picMkLst>
        </pc:picChg>
        <pc:picChg chg="add del mod">
          <ac:chgData name="Pamela Masiko-Kambala" userId="ab3f0239-b018-42ed-8ff0-255e69a88ee3" providerId="ADAL" clId="{19891069-6ED5-4383-A0F5-DBA39C69BF63}" dt="2025-03-30T16:57:57.217" v="891" actId="478"/>
          <ac:picMkLst>
            <pc:docMk/>
            <pc:sldMk cId="2394802475" sldId="1519"/>
            <ac:picMk id="8" creationId="{382EA64D-3843-AA79-1AD7-E737BCBB41C3}"/>
          </ac:picMkLst>
        </pc:picChg>
        <pc:picChg chg="add mod">
          <ac:chgData name="Pamela Masiko-Kambala" userId="ab3f0239-b018-42ed-8ff0-255e69a88ee3" providerId="ADAL" clId="{19891069-6ED5-4383-A0F5-DBA39C69BF63}" dt="2025-03-30T20:27:26.586" v="4778" actId="1076"/>
          <ac:picMkLst>
            <pc:docMk/>
            <pc:sldMk cId="2394802475" sldId="1519"/>
            <ac:picMk id="10" creationId="{35A7B360-A4EF-4F3A-BA0F-6F19923B0B24}"/>
          </ac:picMkLst>
        </pc:picChg>
      </pc:sldChg>
      <pc:sldChg chg="modSp mod">
        <pc:chgData name="Pamela Masiko-Kambala" userId="ab3f0239-b018-42ed-8ff0-255e69a88ee3" providerId="ADAL" clId="{19891069-6ED5-4383-A0F5-DBA39C69BF63}" dt="2025-03-30T21:17:20.671" v="6501" actId="20577"/>
        <pc:sldMkLst>
          <pc:docMk/>
          <pc:sldMk cId="2926438165" sldId="1520"/>
        </pc:sldMkLst>
        <pc:spChg chg="mod">
          <ac:chgData name="Pamela Masiko-Kambala" userId="ab3f0239-b018-42ed-8ff0-255e69a88ee3" providerId="ADAL" clId="{19891069-6ED5-4383-A0F5-DBA39C69BF63}" dt="2025-03-30T20:54:39.277" v="5717" actId="20577"/>
          <ac:spMkLst>
            <pc:docMk/>
            <pc:sldMk cId="2926438165" sldId="1520"/>
            <ac:spMk id="2" creationId="{B855E83E-3FCD-495F-4E73-B5DD04474986}"/>
          </ac:spMkLst>
        </pc:spChg>
        <pc:spChg chg="mod">
          <ac:chgData name="Pamela Masiko-Kambala" userId="ab3f0239-b018-42ed-8ff0-255e69a88ee3" providerId="ADAL" clId="{19891069-6ED5-4383-A0F5-DBA39C69BF63}" dt="2025-03-30T21:17:20.671" v="6501" actId="20577"/>
          <ac:spMkLst>
            <pc:docMk/>
            <pc:sldMk cId="2926438165" sldId="1520"/>
            <ac:spMk id="4" creationId="{E4A7BD70-F228-B429-4152-D38F8171CEBA}"/>
          </ac:spMkLst>
        </pc:spChg>
        <pc:picChg chg="mod">
          <ac:chgData name="Pamela Masiko-Kambala" userId="ab3f0239-b018-42ed-8ff0-255e69a88ee3" providerId="ADAL" clId="{19891069-6ED5-4383-A0F5-DBA39C69BF63}" dt="2025-03-30T21:17:17.865" v="6500" actId="1076"/>
          <ac:picMkLst>
            <pc:docMk/>
            <pc:sldMk cId="2926438165" sldId="1520"/>
            <ac:picMk id="5" creationId="{289FD57D-8E3F-943F-248C-A75649464613}"/>
          </ac:picMkLst>
        </pc:picChg>
      </pc:sldChg>
      <pc:sldChg chg="del">
        <pc:chgData name="Pamela Masiko-Kambala" userId="ab3f0239-b018-42ed-8ff0-255e69a88ee3" providerId="ADAL" clId="{19891069-6ED5-4383-A0F5-DBA39C69BF63}" dt="2025-03-30T18:28:31.066" v="2297" actId="2696"/>
        <pc:sldMkLst>
          <pc:docMk/>
          <pc:sldMk cId="646866676" sldId="1521"/>
        </pc:sldMkLst>
      </pc:sldChg>
      <pc:sldChg chg="modSp mod">
        <pc:chgData name="Pamela Masiko-Kambala" userId="ab3f0239-b018-42ed-8ff0-255e69a88ee3" providerId="ADAL" clId="{19891069-6ED5-4383-A0F5-DBA39C69BF63}" dt="2025-03-30T15:56:27.302" v="9" actId="20577"/>
        <pc:sldMkLst>
          <pc:docMk/>
          <pc:sldMk cId="2235214146" sldId="1522"/>
        </pc:sldMkLst>
        <pc:spChg chg="mod">
          <ac:chgData name="Pamela Masiko-Kambala" userId="ab3f0239-b018-42ed-8ff0-255e69a88ee3" providerId="ADAL" clId="{19891069-6ED5-4383-A0F5-DBA39C69BF63}" dt="2025-03-30T15:56:27.302" v="9" actId="20577"/>
          <ac:spMkLst>
            <pc:docMk/>
            <pc:sldMk cId="2235214146" sldId="1522"/>
            <ac:spMk id="4" creationId="{68AE064B-24F4-41E1-6522-13579A14DD31}"/>
          </ac:spMkLst>
        </pc:spChg>
      </pc:sldChg>
      <pc:sldChg chg="modSp mod">
        <pc:chgData name="Pamela Masiko-Kambala" userId="ab3f0239-b018-42ed-8ff0-255e69a88ee3" providerId="ADAL" clId="{19891069-6ED5-4383-A0F5-DBA39C69BF63}" dt="2025-03-30T21:17:10.563" v="6499" actId="255"/>
        <pc:sldMkLst>
          <pc:docMk/>
          <pc:sldMk cId="1192878792" sldId="1524"/>
        </pc:sldMkLst>
        <pc:spChg chg="mod">
          <ac:chgData name="Pamela Masiko-Kambala" userId="ab3f0239-b018-42ed-8ff0-255e69a88ee3" providerId="ADAL" clId="{19891069-6ED5-4383-A0F5-DBA39C69BF63}" dt="2025-03-30T18:09:48.761" v="1508" actId="20577"/>
          <ac:spMkLst>
            <pc:docMk/>
            <pc:sldMk cId="1192878792" sldId="1524"/>
            <ac:spMk id="2" creationId="{14F6A754-BFE0-CBA2-AF59-A2C0C1936F10}"/>
          </ac:spMkLst>
        </pc:spChg>
        <pc:spChg chg="mod">
          <ac:chgData name="Pamela Masiko-Kambala" userId="ab3f0239-b018-42ed-8ff0-255e69a88ee3" providerId="ADAL" clId="{19891069-6ED5-4383-A0F5-DBA39C69BF63}" dt="2025-03-30T21:17:10.563" v="6499" actId="255"/>
          <ac:spMkLst>
            <pc:docMk/>
            <pc:sldMk cId="1192878792" sldId="1524"/>
            <ac:spMk id="4" creationId="{96C88AB8-0AF5-E80D-06A5-AA8FC477C050}"/>
          </ac:spMkLst>
        </pc:spChg>
      </pc:sldChg>
      <pc:sldChg chg="modSp mod">
        <pc:chgData name="Pamela Masiko-Kambala" userId="ab3f0239-b018-42ed-8ff0-255e69a88ee3" providerId="ADAL" clId="{19891069-6ED5-4383-A0F5-DBA39C69BF63}" dt="2025-03-30T21:14:16.893" v="6459" actId="20577"/>
        <pc:sldMkLst>
          <pc:docMk/>
          <pc:sldMk cId="2335970916" sldId="1525"/>
        </pc:sldMkLst>
        <pc:spChg chg="mod">
          <ac:chgData name="Pamela Masiko-Kambala" userId="ab3f0239-b018-42ed-8ff0-255e69a88ee3" providerId="ADAL" clId="{19891069-6ED5-4383-A0F5-DBA39C69BF63}" dt="2025-03-30T21:13:10.652" v="6456" actId="20577"/>
          <ac:spMkLst>
            <pc:docMk/>
            <pc:sldMk cId="2335970916" sldId="1525"/>
            <ac:spMk id="2" creationId="{3A7435AA-7BD1-D2F4-0DA1-786C8EC69011}"/>
          </ac:spMkLst>
        </pc:spChg>
        <pc:spChg chg="mod">
          <ac:chgData name="Pamela Masiko-Kambala" userId="ab3f0239-b018-42ed-8ff0-255e69a88ee3" providerId="ADAL" clId="{19891069-6ED5-4383-A0F5-DBA39C69BF63}" dt="2025-03-30T21:14:16.893" v="6459" actId="20577"/>
          <ac:spMkLst>
            <pc:docMk/>
            <pc:sldMk cId="2335970916" sldId="1525"/>
            <ac:spMk id="4" creationId="{0AC34700-B3C6-5046-C2FA-4253A329DC6A}"/>
          </ac:spMkLst>
        </pc:spChg>
      </pc:sldChg>
      <pc:sldChg chg="modSp mod">
        <pc:chgData name="Pamela Masiko-Kambala" userId="ab3f0239-b018-42ed-8ff0-255e69a88ee3" providerId="ADAL" clId="{19891069-6ED5-4383-A0F5-DBA39C69BF63}" dt="2025-03-30T18:28:48.566" v="2299" actId="20577"/>
        <pc:sldMkLst>
          <pc:docMk/>
          <pc:sldMk cId="4154866816" sldId="1526"/>
        </pc:sldMkLst>
        <pc:spChg chg="mod">
          <ac:chgData name="Pamela Masiko-Kambala" userId="ab3f0239-b018-42ed-8ff0-255e69a88ee3" providerId="ADAL" clId="{19891069-6ED5-4383-A0F5-DBA39C69BF63}" dt="2025-03-30T18:28:48.566" v="2299" actId="20577"/>
          <ac:spMkLst>
            <pc:docMk/>
            <pc:sldMk cId="4154866816" sldId="1526"/>
            <ac:spMk id="2" creationId="{4DBAE40F-5621-4170-7CD9-6465DEE4159B}"/>
          </ac:spMkLst>
        </pc:spChg>
      </pc:sldChg>
      <pc:sldChg chg="modSp mod">
        <pc:chgData name="Pamela Masiko-Kambala" userId="ab3f0239-b018-42ed-8ff0-255e69a88ee3" providerId="ADAL" clId="{19891069-6ED5-4383-A0F5-DBA39C69BF63}" dt="2025-03-30T19:33:56.357" v="3145" actId="122"/>
        <pc:sldMkLst>
          <pc:docMk/>
          <pc:sldMk cId="2748631296" sldId="1527"/>
        </pc:sldMkLst>
        <pc:spChg chg="mod">
          <ac:chgData name="Pamela Masiko-Kambala" userId="ab3f0239-b018-42ed-8ff0-255e69a88ee3" providerId="ADAL" clId="{19891069-6ED5-4383-A0F5-DBA39C69BF63}" dt="2025-03-30T19:33:56.357" v="3145" actId="122"/>
          <ac:spMkLst>
            <pc:docMk/>
            <pc:sldMk cId="2748631296" sldId="1527"/>
            <ac:spMk id="2" creationId="{AEF6B8F1-5213-FDBB-23F4-1A6CF143ABB3}"/>
          </ac:spMkLst>
        </pc:spChg>
      </pc:sldChg>
      <pc:sldChg chg="modSp mod">
        <pc:chgData name="Pamela Masiko-Kambala" userId="ab3f0239-b018-42ed-8ff0-255e69a88ee3" providerId="ADAL" clId="{19891069-6ED5-4383-A0F5-DBA39C69BF63}" dt="2025-03-30T19:40:28.605" v="3294" actId="122"/>
        <pc:sldMkLst>
          <pc:docMk/>
          <pc:sldMk cId="3303203405" sldId="1528"/>
        </pc:sldMkLst>
        <pc:spChg chg="mod">
          <ac:chgData name="Pamela Masiko-Kambala" userId="ab3f0239-b018-42ed-8ff0-255e69a88ee3" providerId="ADAL" clId="{19891069-6ED5-4383-A0F5-DBA39C69BF63}" dt="2025-03-30T19:40:28.605" v="3294" actId="122"/>
          <ac:spMkLst>
            <pc:docMk/>
            <pc:sldMk cId="3303203405" sldId="1528"/>
            <ac:spMk id="2" creationId="{91A473AC-12F0-10C9-C189-2431F83A9096}"/>
          </ac:spMkLst>
        </pc:spChg>
      </pc:sldChg>
      <pc:sldChg chg="del">
        <pc:chgData name="Pamela Masiko-Kambala" userId="ab3f0239-b018-42ed-8ff0-255e69a88ee3" providerId="ADAL" clId="{19891069-6ED5-4383-A0F5-DBA39C69BF63}" dt="2025-03-30T20:07:56.536" v="4759" actId="47"/>
        <pc:sldMkLst>
          <pc:docMk/>
          <pc:sldMk cId="1193212605" sldId="1529"/>
        </pc:sldMkLst>
      </pc:sldChg>
      <pc:sldChg chg="del">
        <pc:chgData name="Pamela Masiko-Kambala" userId="ab3f0239-b018-42ed-8ff0-255e69a88ee3" providerId="ADAL" clId="{19891069-6ED5-4383-A0F5-DBA39C69BF63}" dt="2025-03-30T20:08:08.459" v="4760" actId="47"/>
        <pc:sldMkLst>
          <pc:docMk/>
          <pc:sldMk cId="4130254136" sldId="1530"/>
        </pc:sldMkLst>
      </pc:sldChg>
      <pc:sldChg chg="modSp new del mod">
        <pc:chgData name="Pamela Masiko-Kambala" userId="ab3f0239-b018-42ed-8ff0-255e69a88ee3" providerId="ADAL" clId="{19891069-6ED5-4383-A0F5-DBA39C69BF63}" dt="2025-03-30T17:22:27.381" v="1176" actId="47"/>
        <pc:sldMkLst>
          <pc:docMk/>
          <pc:sldMk cId="2803000992" sldId="1531"/>
        </pc:sldMkLst>
        <pc:spChg chg="mod">
          <ac:chgData name="Pamela Masiko-Kambala" userId="ab3f0239-b018-42ed-8ff0-255e69a88ee3" providerId="ADAL" clId="{19891069-6ED5-4383-A0F5-DBA39C69BF63}" dt="2025-03-30T15:58:34.791" v="81" actId="20577"/>
          <ac:spMkLst>
            <pc:docMk/>
            <pc:sldMk cId="2803000992" sldId="1531"/>
            <ac:spMk id="2" creationId="{D5A4674D-6212-2847-5F7B-0DD754C34C25}"/>
          </ac:spMkLst>
        </pc:spChg>
      </pc:sldChg>
      <pc:sldChg chg="add del">
        <pc:chgData name="Pamela Masiko-Kambala" userId="ab3f0239-b018-42ed-8ff0-255e69a88ee3" providerId="ADAL" clId="{19891069-6ED5-4383-A0F5-DBA39C69BF63}" dt="2025-03-30T17:11:06.311" v="1139"/>
        <pc:sldMkLst>
          <pc:docMk/>
          <pc:sldMk cId="1028909944" sldId="1532"/>
        </pc:sldMkLst>
      </pc:sldChg>
      <pc:sldChg chg="modSp new add del mod">
        <pc:chgData name="Pamela Masiko-Kambala" userId="ab3f0239-b018-42ed-8ff0-255e69a88ee3" providerId="ADAL" clId="{19891069-6ED5-4383-A0F5-DBA39C69BF63}" dt="2025-03-30T18:07:19.304" v="1340" actId="2696"/>
        <pc:sldMkLst>
          <pc:docMk/>
          <pc:sldMk cId="1631915409" sldId="1532"/>
        </pc:sldMkLst>
        <pc:spChg chg="mod">
          <ac:chgData name="Pamela Masiko-Kambala" userId="ab3f0239-b018-42ed-8ff0-255e69a88ee3" providerId="ADAL" clId="{19891069-6ED5-4383-A0F5-DBA39C69BF63}" dt="2025-03-30T18:05:41.514" v="1322" actId="6549"/>
          <ac:spMkLst>
            <pc:docMk/>
            <pc:sldMk cId="1631915409" sldId="1532"/>
            <ac:spMk id="4" creationId="{C64F8025-F28D-C60B-3343-E17A28EC48F0}"/>
          </ac:spMkLst>
        </pc:spChg>
      </pc:sldChg>
      <pc:sldChg chg="modSp new mod">
        <pc:chgData name="Pamela Masiko-Kambala" userId="ab3f0239-b018-42ed-8ff0-255e69a88ee3" providerId="ADAL" clId="{19891069-6ED5-4383-A0F5-DBA39C69BF63}" dt="2025-03-30T21:17:55.568" v="6504" actId="255"/>
        <pc:sldMkLst>
          <pc:docMk/>
          <pc:sldMk cId="4197125941" sldId="1533"/>
        </pc:sldMkLst>
        <pc:spChg chg="mod">
          <ac:chgData name="Pamela Masiko-Kambala" userId="ab3f0239-b018-42ed-8ff0-255e69a88ee3" providerId="ADAL" clId="{19891069-6ED5-4383-A0F5-DBA39C69BF63}" dt="2025-03-30T20:37:01.777" v="5127" actId="20577"/>
          <ac:spMkLst>
            <pc:docMk/>
            <pc:sldMk cId="4197125941" sldId="1533"/>
            <ac:spMk id="2" creationId="{F715C3F5-2AD4-DD3D-6E5E-4F14D0ECB8B3}"/>
          </ac:spMkLst>
        </pc:spChg>
        <pc:spChg chg="mod">
          <ac:chgData name="Pamela Masiko-Kambala" userId="ab3f0239-b018-42ed-8ff0-255e69a88ee3" providerId="ADAL" clId="{19891069-6ED5-4383-A0F5-DBA39C69BF63}" dt="2025-03-30T21:17:55.568" v="6504" actId="255"/>
          <ac:spMkLst>
            <pc:docMk/>
            <pc:sldMk cId="4197125941" sldId="1533"/>
            <ac:spMk id="4" creationId="{8A274E1C-6F52-7688-3242-A7DE6945A391}"/>
          </ac:spMkLst>
        </pc:spChg>
      </pc:sldChg>
      <pc:sldChg chg="modSp new mod">
        <pc:chgData name="Pamela Masiko-Kambala" userId="ab3f0239-b018-42ed-8ff0-255e69a88ee3" providerId="ADAL" clId="{19891069-6ED5-4383-A0F5-DBA39C69BF63}" dt="2025-03-30T18:28:56.860" v="2301"/>
        <pc:sldMkLst>
          <pc:docMk/>
          <pc:sldMk cId="1557984808" sldId="1534"/>
        </pc:sldMkLst>
        <pc:spChg chg="mod">
          <ac:chgData name="Pamela Masiko-Kambala" userId="ab3f0239-b018-42ed-8ff0-255e69a88ee3" providerId="ADAL" clId="{19891069-6ED5-4383-A0F5-DBA39C69BF63}" dt="2025-03-30T18:28:56.860" v="2301"/>
          <ac:spMkLst>
            <pc:docMk/>
            <pc:sldMk cId="1557984808" sldId="1534"/>
            <ac:spMk id="2" creationId="{11DC9F33-20EB-FA63-76B5-B2050666F4DD}"/>
          </ac:spMkLst>
        </pc:spChg>
      </pc:sldChg>
      <pc:sldChg chg="add del">
        <pc:chgData name="Pamela Masiko-Kambala" userId="ab3f0239-b018-42ed-8ff0-255e69a88ee3" providerId="ADAL" clId="{19891069-6ED5-4383-A0F5-DBA39C69BF63}" dt="2025-03-30T17:11:05.884" v="1138"/>
        <pc:sldMkLst>
          <pc:docMk/>
          <pc:sldMk cId="2780750277" sldId="1534"/>
        </pc:sldMkLst>
      </pc:sldChg>
      <pc:sldChg chg="add del">
        <pc:chgData name="Pamela Masiko-Kambala" userId="ab3f0239-b018-42ed-8ff0-255e69a88ee3" providerId="ADAL" clId="{19891069-6ED5-4383-A0F5-DBA39C69BF63}" dt="2025-03-30T17:11:54.941" v="1145"/>
        <pc:sldMkLst>
          <pc:docMk/>
          <pc:sldMk cId="3649894498" sldId="1534"/>
        </pc:sldMkLst>
      </pc:sldChg>
      <pc:sldChg chg="modSp new mod">
        <pc:chgData name="Pamela Masiko-Kambala" userId="ab3f0239-b018-42ed-8ff0-255e69a88ee3" providerId="ADAL" clId="{19891069-6ED5-4383-A0F5-DBA39C69BF63}" dt="2025-03-30T21:18:18.704" v="6506" actId="255"/>
        <pc:sldMkLst>
          <pc:docMk/>
          <pc:sldMk cId="1247265600" sldId="1535"/>
        </pc:sldMkLst>
        <pc:spChg chg="mod">
          <ac:chgData name="Pamela Masiko-Kambala" userId="ab3f0239-b018-42ed-8ff0-255e69a88ee3" providerId="ADAL" clId="{19891069-6ED5-4383-A0F5-DBA39C69BF63}" dt="2025-03-30T20:30:20.738" v="4850" actId="20577"/>
          <ac:spMkLst>
            <pc:docMk/>
            <pc:sldMk cId="1247265600" sldId="1535"/>
            <ac:spMk id="2" creationId="{E2CAF959-4AED-2D45-6E28-74E6EA93A6A8}"/>
          </ac:spMkLst>
        </pc:spChg>
        <pc:spChg chg="mod">
          <ac:chgData name="Pamela Masiko-Kambala" userId="ab3f0239-b018-42ed-8ff0-255e69a88ee3" providerId="ADAL" clId="{19891069-6ED5-4383-A0F5-DBA39C69BF63}" dt="2025-03-30T21:18:18.704" v="6506" actId="255"/>
          <ac:spMkLst>
            <pc:docMk/>
            <pc:sldMk cId="1247265600" sldId="1535"/>
            <ac:spMk id="4" creationId="{ED4A2AC4-7353-7870-7978-16E515DDE3C7}"/>
          </ac:spMkLst>
        </pc:spChg>
      </pc:sldChg>
      <pc:sldChg chg="modSp new mod">
        <pc:chgData name="Pamela Masiko-Kambala" userId="ab3f0239-b018-42ed-8ff0-255e69a88ee3" providerId="ADAL" clId="{19891069-6ED5-4383-A0F5-DBA39C69BF63}" dt="2025-03-30T21:14:52.095" v="6461" actId="5793"/>
        <pc:sldMkLst>
          <pc:docMk/>
          <pc:sldMk cId="111660288" sldId="1536"/>
        </pc:sldMkLst>
        <pc:spChg chg="mod">
          <ac:chgData name="Pamela Masiko-Kambala" userId="ab3f0239-b018-42ed-8ff0-255e69a88ee3" providerId="ADAL" clId="{19891069-6ED5-4383-A0F5-DBA39C69BF63}" dt="2025-03-30T20:08:44.993" v="4767" actId="20577"/>
          <ac:spMkLst>
            <pc:docMk/>
            <pc:sldMk cId="111660288" sldId="1536"/>
            <ac:spMk id="2" creationId="{A5C5C771-32D6-3BBA-870E-3ABEB63952C4}"/>
          </ac:spMkLst>
        </pc:spChg>
        <pc:spChg chg="mod">
          <ac:chgData name="Pamela Masiko-Kambala" userId="ab3f0239-b018-42ed-8ff0-255e69a88ee3" providerId="ADAL" clId="{19891069-6ED5-4383-A0F5-DBA39C69BF63}" dt="2025-03-30T21:14:52.095" v="6461" actId="5793"/>
          <ac:spMkLst>
            <pc:docMk/>
            <pc:sldMk cId="111660288" sldId="1536"/>
            <ac:spMk id="4" creationId="{86CF2FD8-071B-40CF-373D-BF9962638D01}"/>
          </ac:spMkLst>
        </pc:spChg>
      </pc:sldChg>
      <pc:sldChg chg="modSp new mod">
        <pc:chgData name="Pamela Masiko-Kambala" userId="ab3f0239-b018-42ed-8ff0-255e69a88ee3" providerId="ADAL" clId="{19891069-6ED5-4383-A0F5-DBA39C69BF63}" dt="2025-03-30T21:16:39.755" v="6493" actId="20577"/>
        <pc:sldMkLst>
          <pc:docMk/>
          <pc:sldMk cId="3154067243" sldId="1537"/>
        </pc:sldMkLst>
        <pc:spChg chg="mod">
          <ac:chgData name="Pamela Masiko-Kambala" userId="ab3f0239-b018-42ed-8ff0-255e69a88ee3" providerId="ADAL" clId="{19891069-6ED5-4383-A0F5-DBA39C69BF63}" dt="2025-03-30T20:47:27.585" v="5511" actId="20577"/>
          <ac:spMkLst>
            <pc:docMk/>
            <pc:sldMk cId="3154067243" sldId="1537"/>
            <ac:spMk id="2" creationId="{76185F40-B21B-5B05-ADA6-04762F91758A}"/>
          </ac:spMkLst>
        </pc:spChg>
        <pc:spChg chg="mod">
          <ac:chgData name="Pamela Masiko-Kambala" userId="ab3f0239-b018-42ed-8ff0-255e69a88ee3" providerId="ADAL" clId="{19891069-6ED5-4383-A0F5-DBA39C69BF63}" dt="2025-03-30T21:16:39.755" v="6493" actId="20577"/>
          <ac:spMkLst>
            <pc:docMk/>
            <pc:sldMk cId="3154067243" sldId="1537"/>
            <ac:spMk id="4" creationId="{E128A53C-01D0-C693-CFDE-4A92CACFC23B}"/>
          </ac:spMkLst>
        </pc:spChg>
      </pc:sldChg>
      <pc:sldChg chg="modSp new mod">
        <pc:chgData name="Pamela Masiko-Kambala" userId="ab3f0239-b018-42ed-8ff0-255e69a88ee3" providerId="ADAL" clId="{19891069-6ED5-4383-A0F5-DBA39C69BF63}" dt="2025-03-30T21:12:32.440" v="6447" actId="20577"/>
        <pc:sldMkLst>
          <pc:docMk/>
          <pc:sldMk cId="4201925956" sldId="1538"/>
        </pc:sldMkLst>
        <pc:spChg chg="mod">
          <ac:chgData name="Pamela Masiko-Kambala" userId="ab3f0239-b018-42ed-8ff0-255e69a88ee3" providerId="ADAL" clId="{19891069-6ED5-4383-A0F5-DBA39C69BF63}" dt="2025-03-30T21:10:17.627" v="6364" actId="20577"/>
          <ac:spMkLst>
            <pc:docMk/>
            <pc:sldMk cId="4201925956" sldId="1538"/>
            <ac:spMk id="2" creationId="{4B662E6E-24AE-D9C7-6E10-B9957470A83A}"/>
          </ac:spMkLst>
        </pc:spChg>
        <pc:spChg chg="mod">
          <ac:chgData name="Pamela Masiko-Kambala" userId="ab3f0239-b018-42ed-8ff0-255e69a88ee3" providerId="ADAL" clId="{19891069-6ED5-4383-A0F5-DBA39C69BF63}" dt="2025-03-30T21:12:32.440" v="6447" actId="20577"/>
          <ac:spMkLst>
            <pc:docMk/>
            <pc:sldMk cId="4201925956" sldId="1538"/>
            <ac:spMk id="4" creationId="{E8BB2AE1-AE04-9C42-7AC3-8E0DF52F1C2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85E3CE-E9E3-CB47-80F0-33520EC85D2E}" type="datetimeFigureOut">
              <a:rPr lang="en-US" smtClean="0"/>
              <a:t>3/30/2025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25923F-580B-A047-9C0E-6EE78A396537}" type="slidenum">
              <a:rPr lang="en-US" smtClean="0"/>
              <a:t>‹#›</a:t>
            </a:fld>
            <a:endParaRPr lang="en-US" dirty="0"/>
          </a:p>
        </p:txBody>
      </p:sp>
    </p:spTree>
    <p:extLst>
      <p:ext uri="{BB962C8B-B14F-4D97-AF65-F5344CB8AC3E}">
        <p14:creationId xmlns:p14="http://schemas.microsoft.com/office/powerpoint/2010/main" val="970267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Relocate: </a:t>
            </a:r>
          </a:p>
          <a:p>
            <a:r>
              <a:rPr lang="en-US" dirty="0"/>
              <a:t>To better area,</a:t>
            </a:r>
            <a:r>
              <a:rPr lang="en-ZA" dirty="0"/>
              <a:t> lost their employment, victim of crime.</a:t>
            </a:r>
          </a:p>
          <a:p>
            <a:r>
              <a:rPr lang="en-ZA" dirty="0"/>
              <a:t>Reason – most cases – they relocate to the eastern cape. </a:t>
            </a:r>
          </a:p>
        </p:txBody>
      </p:sp>
      <p:sp>
        <p:nvSpPr>
          <p:cNvPr id="4" name="Slide Number Placeholder 3"/>
          <p:cNvSpPr>
            <a:spLocks noGrp="1"/>
          </p:cNvSpPr>
          <p:nvPr>
            <p:ph type="sldNum" sz="quarter" idx="5"/>
          </p:nvPr>
        </p:nvSpPr>
        <p:spPr/>
        <p:txBody>
          <a:bodyPr/>
          <a:lstStyle/>
          <a:p>
            <a:fld id="{6025923F-580B-A047-9C0E-6EE78A396537}" type="slidenum">
              <a:rPr lang="en-US" smtClean="0"/>
              <a:t>13</a:t>
            </a:fld>
            <a:endParaRPr lang="en-US" dirty="0"/>
          </a:p>
        </p:txBody>
      </p:sp>
    </p:spTree>
    <p:extLst>
      <p:ext uri="{BB962C8B-B14F-4D97-AF65-F5344CB8AC3E}">
        <p14:creationId xmlns:p14="http://schemas.microsoft.com/office/powerpoint/2010/main" val="374602461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3.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4.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1.xml"/><Relationship Id="rId4" Type="http://schemas.openxmlformats.org/officeDocument/2006/relationships/image" Target="../media/image12.png"/></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rgbClr val="00148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23392" y="3429001"/>
            <a:ext cx="10945216" cy="1008113"/>
          </a:xfrm>
          <a:noFill/>
          <a:extLst>
            <a:ext uri="{909E8E84-426E-40DD-AFC4-6F175D3DCCD1}">
              <a14:hiddenFill xmlns:a14="http://schemas.microsoft.com/office/drawing/2010/main">
                <a:solidFill>
                  <a:srgbClr val="00329B"/>
                </a:solidFill>
              </a14:hiddenFill>
            </a:ext>
          </a:extLst>
        </p:spPr>
        <p:txBody>
          <a:bodyPr lIns="72000" tIns="0" rIns="72000" bIns="0" anchor="b">
            <a:normAutofit/>
          </a:bodyPr>
          <a:lstStyle>
            <a:lvl1pPr algn="r">
              <a:spcBef>
                <a:spcPts val="300"/>
              </a:spcBef>
              <a:defRPr sz="2600" cap="all" baseline="0">
                <a:solidFill>
                  <a:schemeClr val="bg1"/>
                </a:solidFill>
                <a:latin typeface="Century Gothic" pitchFamily="34" charset="0"/>
              </a:defRPr>
            </a:lvl1pPr>
          </a:lstStyle>
          <a:p>
            <a:r>
              <a:rPr lang="en-US"/>
              <a:t>Click to edit Master title style</a:t>
            </a:r>
            <a:endParaRPr lang="en-ZA" dirty="0"/>
          </a:p>
        </p:txBody>
      </p:sp>
      <p:sp>
        <p:nvSpPr>
          <p:cNvPr id="10" name="Subtitle 2"/>
          <p:cNvSpPr>
            <a:spLocks noGrp="1"/>
          </p:cNvSpPr>
          <p:nvPr>
            <p:ph type="subTitle" idx="1"/>
          </p:nvPr>
        </p:nvSpPr>
        <p:spPr>
          <a:xfrm>
            <a:off x="623392" y="4532528"/>
            <a:ext cx="10945216" cy="508552"/>
          </a:xfrm>
        </p:spPr>
        <p:txBody>
          <a:bodyPr lIns="72000" tIns="0" rIns="72000" bIns="0" anchor="ctr">
            <a:normAutofit/>
          </a:bodyPr>
          <a:lstStyle>
            <a:lvl1pPr marL="0" indent="0" algn="r">
              <a:buNone/>
              <a:defRPr sz="2000" b="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ZA" dirty="0"/>
          </a:p>
        </p:txBody>
      </p:sp>
      <p:sp>
        <p:nvSpPr>
          <p:cNvPr id="15" name="Date Placeholder 11"/>
          <p:cNvSpPr>
            <a:spLocks noGrp="1"/>
          </p:cNvSpPr>
          <p:nvPr>
            <p:ph type="dt" sz="half" idx="2"/>
          </p:nvPr>
        </p:nvSpPr>
        <p:spPr>
          <a:xfrm>
            <a:off x="9552384" y="5398046"/>
            <a:ext cx="2016224" cy="365125"/>
          </a:xfrm>
          <a:prstGeom prst="rect">
            <a:avLst/>
          </a:prstGeom>
        </p:spPr>
        <p:txBody>
          <a:bodyPr vert="horz" lIns="91440" tIns="45720" rIns="91440" bIns="45720" rtlCol="0" anchor="ctr"/>
          <a:lstStyle>
            <a:lvl1pPr algn="r">
              <a:defRPr sz="1100">
                <a:solidFill>
                  <a:schemeClr val="bg1"/>
                </a:solidFill>
              </a:defRPr>
            </a:lvl1pPr>
          </a:lstStyle>
          <a:p>
            <a:endParaRPr lang="en-GB" dirty="0">
              <a:solidFill>
                <a:prstClr val="white"/>
              </a:solidFill>
            </a:endParaRPr>
          </a:p>
        </p:txBody>
      </p:sp>
      <p:sp>
        <p:nvSpPr>
          <p:cNvPr id="17" name="Text Placeholder 16"/>
          <p:cNvSpPr>
            <a:spLocks noGrp="1"/>
          </p:cNvSpPr>
          <p:nvPr>
            <p:ph type="body" sz="quarter" idx="10" hasCustomPrompt="1"/>
          </p:nvPr>
        </p:nvSpPr>
        <p:spPr>
          <a:xfrm>
            <a:off x="4847397" y="5398046"/>
            <a:ext cx="2112235" cy="365125"/>
          </a:xfrm>
        </p:spPr>
        <p:txBody>
          <a:bodyPr>
            <a:normAutofit/>
          </a:bodyPr>
          <a:lstStyle>
            <a:lvl1pPr algn="r">
              <a:defRPr sz="1100" b="0">
                <a:solidFill>
                  <a:schemeClr val="bg1"/>
                </a:solidFill>
              </a:defRPr>
            </a:lvl1pPr>
          </a:lstStyle>
          <a:p>
            <a:pPr lvl="0"/>
            <a:r>
              <a:rPr lang="en-US" dirty="0"/>
              <a:t>Location   |</a:t>
            </a:r>
            <a:endParaRPr lang="en-GB" dirty="0"/>
          </a:p>
        </p:txBody>
      </p:sp>
      <p:sp>
        <p:nvSpPr>
          <p:cNvPr id="18" name="Text Placeholder 16"/>
          <p:cNvSpPr>
            <a:spLocks noGrp="1"/>
          </p:cNvSpPr>
          <p:nvPr>
            <p:ph type="body" sz="quarter" idx="11" hasCustomPrompt="1"/>
          </p:nvPr>
        </p:nvSpPr>
        <p:spPr>
          <a:xfrm>
            <a:off x="6960096" y="5398046"/>
            <a:ext cx="2592288" cy="365125"/>
          </a:xfrm>
        </p:spPr>
        <p:txBody>
          <a:bodyPr>
            <a:normAutofit/>
          </a:bodyPr>
          <a:lstStyle>
            <a:lvl1pPr algn="r">
              <a:defRPr sz="1100" b="0" baseline="0">
                <a:solidFill>
                  <a:schemeClr val="bg1"/>
                </a:solidFill>
              </a:defRPr>
            </a:lvl1pPr>
          </a:lstStyle>
          <a:p>
            <a:pPr lvl="0"/>
            <a:r>
              <a:rPr lang="en-US" dirty="0"/>
              <a:t>Initial. Surname  |</a:t>
            </a:r>
            <a:endParaRPr lang="en-GB" dirty="0"/>
          </a:p>
        </p:txBody>
      </p:sp>
      <p:pic>
        <p:nvPicPr>
          <p:cNvPr id="6" name="Picture 5" descr="Shape, rectangle&#10;&#10;Description automatically generated">
            <a:extLst>
              <a:ext uri="{FF2B5EF4-FFF2-40B4-BE49-F238E27FC236}">
                <a16:creationId xmlns:a16="http://schemas.microsoft.com/office/drawing/2014/main" id="{8F4B28A5-175F-4616-AB3B-7AD74BC551D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2700190"/>
          </a:xfrm>
          <a:prstGeom prst="rect">
            <a:avLst/>
          </a:prstGeom>
        </p:spPr>
      </p:pic>
      <p:pic>
        <p:nvPicPr>
          <p:cNvPr id="8" name="Picture 7">
            <a:extLst>
              <a:ext uri="{FF2B5EF4-FFF2-40B4-BE49-F238E27FC236}">
                <a16:creationId xmlns:a16="http://schemas.microsoft.com/office/drawing/2014/main" id="{EC2DB1C1-7A27-488D-ADD4-A3F9F76E96DA}"/>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9421403" y="515857"/>
            <a:ext cx="2167754" cy="1128211"/>
          </a:xfrm>
          <a:prstGeom prst="rect">
            <a:avLst/>
          </a:prstGeom>
        </p:spPr>
      </p:pic>
    </p:spTree>
    <p:extLst>
      <p:ext uri="{BB962C8B-B14F-4D97-AF65-F5344CB8AC3E}">
        <p14:creationId xmlns:p14="http://schemas.microsoft.com/office/powerpoint/2010/main" val="331045309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Footno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8" name="Text Placeholder 4"/>
          <p:cNvSpPr>
            <a:spLocks noGrp="1"/>
          </p:cNvSpPr>
          <p:nvPr>
            <p:ph type="body" sz="quarter" idx="10" hasCustomPrompt="1"/>
          </p:nvPr>
        </p:nvSpPr>
        <p:spPr>
          <a:xfrm>
            <a:off x="393701" y="5681849"/>
            <a:ext cx="11462940" cy="409469"/>
          </a:xfrm>
        </p:spPr>
        <p:txBody>
          <a:bodyPr bIns="0" anchor="b">
            <a:noAutofit/>
          </a:bodyPr>
          <a:lstStyle>
            <a:lvl1pPr>
              <a:spcBef>
                <a:spcPts val="0"/>
              </a:spcBef>
              <a:defRPr sz="800" b="0"/>
            </a:lvl1pPr>
          </a:lstStyle>
          <a:p>
            <a:pPr lvl="0"/>
            <a:r>
              <a:rPr lang="en-US" dirty="0"/>
              <a:t>Source: Xxx</a:t>
            </a:r>
          </a:p>
        </p:txBody>
      </p:sp>
      <p:sp>
        <p:nvSpPr>
          <p:cNvPr id="5" name="Footer Placeholder 4">
            <a:extLst>
              <a:ext uri="{FF2B5EF4-FFF2-40B4-BE49-F238E27FC236}">
                <a16:creationId xmlns:a16="http://schemas.microsoft.com/office/drawing/2014/main" id="{19503060-3EB1-4927-9232-97BD8F90639C}"/>
              </a:ext>
            </a:extLst>
          </p:cNvPr>
          <p:cNvSpPr>
            <a:spLocks noGrp="1"/>
          </p:cNvSpPr>
          <p:nvPr>
            <p:ph type="ftr" sz="quarter" idx="3"/>
            <p:custDataLst>
              <p:tags r:id="rId1"/>
            </p:custDataLst>
          </p:nvPr>
        </p:nvSpPr>
        <p:spPr>
          <a:xfrm>
            <a:off x="1599851" y="6407187"/>
            <a:ext cx="9285863" cy="230832"/>
          </a:xfrm>
          <a:prstGeom prst="rect">
            <a:avLst/>
          </a:prstGeom>
        </p:spPr>
        <p:txBody>
          <a:bodyPr vert="horz" lIns="0" tIns="72000" rIns="72000" bIns="0" rtlCol="0" anchor="b"/>
          <a:lstStyle>
            <a:lvl1pPr algn="ctr">
              <a:defRPr sz="1000">
                <a:solidFill>
                  <a:schemeClr val="accent3"/>
                </a:solidFill>
              </a:defRPr>
            </a:lvl1pPr>
          </a:lstStyle>
          <a:p>
            <a:endParaRPr lang="en-GB" dirty="0">
              <a:solidFill>
                <a:srgbClr val="998F86"/>
              </a:solidFill>
            </a:endParaRPr>
          </a:p>
        </p:txBody>
      </p:sp>
    </p:spTree>
    <p:extLst>
      <p:ext uri="{BB962C8B-B14F-4D97-AF65-F5344CB8AC3E}">
        <p14:creationId xmlns:p14="http://schemas.microsoft.com/office/powerpoint/2010/main" val="2494270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ubtitle, Content and Footnote">
    <p:spTree>
      <p:nvGrpSpPr>
        <p:cNvPr id="1" name=""/>
        <p:cNvGrpSpPr/>
        <p:nvPr/>
      </p:nvGrpSpPr>
      <p:grpSpPr>
        <a:xfrm>
          <a:off x="0" y="0"/>
          <a:ext cx="0" cy="0"/>
          <a:chOff x="0" y="0"/>
          <a:chExt cx="0" cy="0"/>
        </a:xfrm>
      </p:grpSpPr>
      <p:sp>
        <p:nvSpPr>
          <p:cNvPr id="2" name="Title 1"/>
          <p:cNvSpPr>
            <a:spLocks noGrp="1"/>
          </p:cNvSpPr>
          <p:nvPr>
            <p:ph type="title"/>
          </p:nvPr>
        </p:nvSpPr>
        <p:spPr>
          <a:xfrm>
            <a:off x="393701" y="180976"/>
            <a:ext cx="11462940" cy="559256"/>
          </a:xfrm>
        </p:spPr>
        <p:txBody>
          <a:bodyPr/>
          <a:lstStyle/>
          <a:p>
            <a:r>
              <a:rPr lang="en-US"/>
              <a:t>Click to edit Master title style</a:t>
            </a:r>
            <a:endParaRPr lang="en-ZA" dirty="0"/>
          </a:p>
        </p:txBody>
      </p:sp>
      <p:sp>
        <p:nvSpPr>
          <p:cNvPr id="12" name="Text Placeholder 4"/>
          <p:cNvSpPr>
            <a:spLocks noGrp="1"/>
          </p:cNvSpPr>
          <p:nvPr>
            <p:ph type="body" sz="quarter" idx="10" hasCustomPrompt="1"/>
          </p:nvPr>
        </p:nvSpPr>
        <p:spPr>
          <a:xfrm>
            <a:off x="393701" y="5681849"/>
            <a:ext cx="11462940" cy="409469"/>
          </a:xfrm>
        </p:spPr>
        <p:txBody>
          <a:bodyPr bIns="0" anchor="b">
            <a:noAutofit/>
          </a:bodyPr>
          <a:lstStyle>
            <a:lvl1pPr>
              <a:spcBef>
                <a:spcPts val="0"/>
              </a:spcBef>
              <a:defRPr sz="800" b="0"/>
            </a:lvl1pPr>
          </a:lstStyle>
          <a:p>
            <a:pPr lvl="0"/>
            <a:r>
              <a:rPr lang="en-US" dirty="0"/>
              <a:t>Source: Xxx</a:t>
            </a:r>
          </a:p>
        </p:txBody>
      </p:sp>
      <p:sp>
        <p:nvSpPr>
          <p:cNvPr id="13" name="Text Placeholder 4"/>
          <p:cNvSpPr>
            <a:spLocks noGrp="1"/>
          </p:cNvSpPr>
          <p:nvPr>
            <p:ph type="body" sz="quarter" idx="14"/>
          </p:nvPr>
        </p:nvSpPr>
        <p:spPr>
          <a:xfrm>
            <a:off x="393701" y="1412777"/>
            <a:ext cx="11462940" cy="42710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ext Placeholder 4"/>
          <p:cNvSpPr>
            <a:spLocks noGrp="1"/>
          </p:cNvSpPr>
          <p:nvPr>
            <p:ph type="body" sz="quarter" idx="13"/>
          </p:nvPr>
        </p:nvSpPr>
        <p:spPr>
          <a:xfrm>
            <a:off x="393701" y="1039979"/>
            <a:ext cx="11462940" cy="288925"/>
          </a:xfrm>
        </p:spPr>
        <p:txBody>
          <a:bodyPr anchor="ctr">
            <a:noAutofit/>
          </a:bodyPr>
          <a:lstStyle>
            <a:lvl1pPr>
              <a:defRPr sz="1800" b="1" i="1">
                <a:solidFill>
                  <a:schemeClr val="bg1">
                    <a:lumMod val="50000"/>
                  </a:schemeClr>
                </a:solidFill>
              </a:defRPr>
            </a:lvl1pPr>
          </a:lstStyle>
          <a:p>
            <a:pPr lvl="0"/>
            <a:r>
              <a:rPr lang="en-US"/>
              <a:t>Click to edit Master text styles</a:t>
            </a:r>
          </a:p>
        </p:txBody>
      </p:sp>
      <p:sp>
        <p:nvSpPr>
          <p:cNvPr id="7" name="Footer Placeholder 4">
            <a:extLst>
              <a:ext uri="{FF2B5EF4-FFF2-40B4-BE49-F238E27FC236}">
                <a16:creationId xmlns:a16="http://schemas.microsoft.com/office/drawing/2014/main" id="{3857B8CF-9A46-497E-97F7-4A2262DB1A5F}"/>
              </a:ext>
            </a:extLst>
          </p:cNvPr>
          <p:cNvSpPr>
            <a:spLocks noGrp="1"/>
          </p:cNvSpPr>
          <p:nvPr>
            <p:ph type="ftr" sz="quarter" idx="3"/>
            <p:custDataLst>
              <p:tags r:id="rId1"/>
            </p:custDataLst>
          </p:nvPr>
        </p:nvSpPr>
        <p:spPr>
          <a:xfrm>
            <a:off x="1599851" y="6407187"/>
            <a:ext cx="9285863" cy="230832"/>
          </a:xfrm>
          <a:prstGeom prst="rect">
            <a:avLst/>
          </a:prstGeom>
        </p:spPr>
        <p:txBody>
          <a:bodyPr vert="horz" lIns="0" tIns="72000" rIns="72000" bIns="0" rtlCol="0" anchor="b"/>
          <a:lstStyle>
            <a:lvl1pPr algn="ctr">
              <a:defRPr sz="1000">
                <a:solidFill>
                  <a:schemeClr val="accent3"/>
                </a:solidFill>
              </a:defRPr>
            </a:lvl1pPr>
          </a:lstStyle>
          <a:p>
            <a:endParaRPr lang="en-GB" dirty="0">
              <a:solidFill>
                <a:srgbClr val="998F86"/>
              </a:solidFill>
            </a:endParaRPr>
          </a:p>
        </p:txBody>
      </p:sp>
    </p:spTree>
    <p:extLst>
      <p:ext uri="{BB962C8B-B14F-4D97-AF65-F5344CB8AC3E}">
        <p14:creationId xmlns:p14="http://schemas.microsoft.com/office/powerpoint/2010/main" val="17314685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ubtitle, Content and Footnote">
    <p:spTree>
      <p:nvGrpSpPr>
        <p:cNvPr id="1" name=""/>
        <p:cNvGrpSpPr/>
        <p:nvPr/>
      </p:nvGrpSpPr>
      <p:grpSpPr>
        <a:xfrm>
          <a:off x="0" y="0"/>
          <a:ext cx="0" cy="0"/>
          <a:chOff x="0" y="0"/>
          <a:chExt cx="0" cy="0"/>
        </a:xfrm>
      </p:grpSpPr>
      <p:sp>
        <p:nvSpPr>
          <p:cNvPr id="2" name="Title 1"/>
          <p:cNvSpPr>
            <a:spLocks noGrp="1"/>
          </p:cNvSpPr>
          <p:nvPr>
            <p:ph type="title"/>
          </p:nvPr>
        </p:nvSpPr>
        <p:spPr>
          <a:xfrm>
            <a:off x="393701" y="180976"/>
            <a:ext cx="11462940" cy="559256"/>
          </a:xfrm>
        </p:spPr>
        <p:txBody>
          <a:bodyPr/>
          <a:lstStyle/>
          <a:p>
            <a:r>
              <a:rPr lang="en-US"/>
              <a:t>Click to edit Master title style</a:t>
            </a:r>
            <a:endParaRPr lang="en-ZA" dirty="0"/>
          </a:p>
        </p:txBody>
      </p:sp>
      <p:sp>
        <p:nvSpPr>
          <p:cNvPr id="15" name="Text Placeholder 4"/>
          <p:cNvSpPr>
            <a:spLocks noGrp="1"/>
          </p:cNvSpPr>
          <p:nvPr>
            <p:ph type="body" sz="quarter" idx="14"/>
          </p:nvPr>
        </p:nvSpPr>
        <p:spPr>
          <a:xfrm>
            <a:off x="393701" y="1412777"/>
            <a:ext cx="5414268" cy="4281441"/>
          </a:xfrm>
        </p:spPr>
        <p:txBody>
          <a:bodyPr>
            <a:normAutofit/>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7" name="Text Placeholder 4"/>
          <p:cNvSpPr>
            <a:spLocks noGrp="1"/>
          </p:cNvSpPr>
          <p:nvPr>
            <p:ph type="body" sz="quarter" idx="10" hasCustomPrompt="1"/>
          </p:nvPr>
        </p:nvSpPr>
        <p:spPr>
          <a:xfrm>
            <a:off x="393701" y="5681849"/>
            <a:ext cx="11462940" cy="409469"/>
          </a:xfrm>
        </p:spPr>
        <p:txBody>
          <a:bodyPr bIns="0" anchor="b">
            <a:noAutofit/>
          </a:bodyPr>
          <a:lstStyle>
            <a:lvl1pPr>
              <a:spcBef>
                <a:spcPts val="0"/>
              </a:spcBef>
              <a:defRPr sz="800" b="0"/>
            </a:lvl1pPr>
          </a:lstStyle>
          <a:p>
            <a:pPr lvl="0"/>
            <a:r>
              <a:rPr lang="en-US" dirty="0"/>
              <a:t>Source: Xxx</a:t>
            </a:r>
          </a:p>
        </p:txBody>
      </p:sp>
      <p:sp>
        <p:nvSpPr>
          <p:cNvPr id="9" name="Text Placeholder 4"/>
          <p:cNvSpPr>
            <a:spLocks noGrp="1"/>
          </p:cNvSpPr>
          <p:nvPr>
            <p:ph type="body" sz="quarter" idx="13"/>
          </p:nvPr>
        </p:nvSpPr>
        <p:spPr>
          <a:xfrm>
            <a:off x="393701" y="1039979"/>
            <a:ext cx="11462940" cy="288925"/>
          </a:xfrm>
        </p:spPr>
        <p:txBody>
          <a:bodyPr anchor="ctr">
            <a:noAutofit/>
          </a:bodyPr>
          <a:lstStyle>
            <a:lvl1pPr>
              <a:defRPr sz="1800" b="1" i="1">
                <a:solidFill>
                  <a:schemeClr val="bg1">
                    <a:lumMod val="50000"/>
                  </a:schemeClr>
                </a:solidFill>
              </a:defRPr>
            </a:lvl1pPr>
          </a:lstStyle>
          <a:p>
            <a:pPr lvl="0"/>
            <a:r>
              <a:rPr lang="en-US"/>
              <a:t>Click to edit Master text styles</a:t>
            </a:r>
          </a:p>
        </p:txBody>
      </p:sp>
      <p:sp>
        <p:nvSpPr>
          <p:cNvPr id="10" name="Text Placeholder 4"/>
          <p:cNvSpPr>
            <a:spLocks noGrp="1"/>
          </p:cNvSpPr>
          <p:nvPr>
            <p:ph type="body" sz="quarter" idx="15"/>
          </p:nvPr>
        </p:nvSpPr>
        <p:spPr>
          <a:xfrm>
            <a:off x="6442373" y="1412777"/>
            <a:ext cx="5414268" cy="4281441"/>
          </a:xfrm>
        </p:spPr>
        <p:txBody>
          <a:bodyPr>
            <a:normAutofit/>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4">
            <a:extLst>
              <a:ext uri="{FF2B5EF4-FFF2-40B4-BE49-F238E27FC236}">
                <a16:creationId xmlns:a16="http://schemas.microsoft.com/office/drawing/2014/main" id="{99F12AC9-D092-4099-ADD3-56AADB275F56}"/>
              </a:ext>
            </a:extLst>
          </p:cNvPr>
          <p:cNvSpPr>
            <a:spLocks noGrp="1"/>
          </p:cNvSpPr>
          <p:nvPr>
            <p:ph type="ftr" sz="quarter" idx="3"/>
            <p:custDataLst>
              <p:tags r:id="rId1"/>
            </p:custDataLst>
          </p:nvPr>
        </p:nvSpPr>
        <p:spPr>
          <a:xfrm>
            <a:off x="1599851" y="6407187"/>
            <a:ext cx="9285863" cy="230832"/>
          </a:xfrm>
          <a:prstGeom prst="rect">
            <a:avLst/>
          </a:prstGeom>
        </p:spPr>
        <p:txBody>
          <a:bodyPr vert="horz" lIns="0" tIns="72000" rIns="72000" bIns="0" rtlCol="0" anchor="b"/>
          <a:lstStyle>
            <a:lvl1pPr algn="ctr">
              <a:defRPr sz="1000">
                <a:solidFill>
                  <a:schemeClr val="accent3"/>
                </a:solidFill>
              </a:defRPr>
            </a:lvl1pPr>
          </a:lstStyle>
          <a:p>
            <a:endParaRPr lang="en-GB" dirty="0">
              <a:solidFill>
                <a:srgbClr val="998F86"/>
              </a:solidFill>
            </a:endParaRPr>
          </a:p>
        </p:txBody>
      </p:sp>
    </p:spTree>
    <p:extLst>
      <p:ext uri="{BB962C8B-B14F-4D97-AF65-F5344CB8AC3E}">
        <p14:creationId xmlns:p14="http://schemas.microsoft.com/office/powerpoint/2010/main" val="669923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ubtitle and Footnote">
    <p:spTree>
      <p:nvGrpSpPr>
        <p:cNvPr id="1" name=""/>
        <p:cNvGrpSpPr/>
        <p:nvPr/>
      </p:nvGrpSpPr>
      <p:grpSpPr>
        <a:xfrm>
          <a:off x="0" y="0"/>
          <a:ext cx="0" cy="0"/>
          <a:chOff x="0" y="0"/>
          <a:chExt cx="0" cy="0"/>
        </a:xfrm>
      </p:grpSpPr>
      <p:sp>
        <p:nvSpPr>
          <p:cNvPr id="2" name="Title 1"/>
          <p:cNvSpPr>
            <a:spLocks noGrp="1"/>
          </p:cNvSpPr>
          <p:nvPr>
            <p:ph type="title"/>
          </p:nvPr>
        </p:nvSpPr>
        <p:spPr>
          <a:xfrm>
            <a:off x="393701" y="180976"/>
            <a:ext cx="11462940" cy="559256"/>
          </a:xfrm>
        </p:spPr>
        <p:txBody>
          <a:bodyPr/>
          <a:lstStyle/>
          <a:p>
            <a:r>
              <a:rPr lang="en-US"/>
              <a:t>Click to edit Master title style</a:t>
            </a:r>
            <a:endParaRPr lang="en-ZA" dirty="0"/>
          </a:p>
        </p:txBody>
      </p:sp>
      <p:sp>
        <p:nvSpPr>
          <p:cNvPr id="9" name="Text Placeholder 4"/>
          <p:cNvSpPr>
            <a:spLocks noGrp="1"/>
          </p:cNvSpPr>
          <p:nvPr>
            <p:ph type="body" sz="quarter" idx="10" hasCustomPrompt="1"/>
          </p:nvPr>
        </p:nvSpPr>
        <p:spPr>
          <a:xfrm>
            <a:off x="393701" y="5681849"/>
            <a:ext cx="11462940" cy="409469"/>
          </a:xfrm>
        </p:spPr>
        <p:txBody>
          <a:bodyPr bIns="0" anchor="b">
            <a:noAutofit/>
          </a:bodyPr>
          <a:lstStyle>
            <a:lvl1pPr>
              <a:spcBef>
                <a:spcPts val="0"/>
              </a:spcBef>
              <a:defRPr sz="800" b="0"/>
            </a:lvl1pPr>
          </a:lstStyle>
          <a:p>
            <a:pPr lvl="0"/>
            <a:r>
              <a:rPr lang="en-US" dirty="0"/>
              <a:t>Source: Xxx</a:t>
            </a:r>
          </a:p>
        </p:txBody>
      </p:sp>
      <p:sp>
        <p:nvSpPr>
          <p:cNvPr id="10" name="Text Placeholder 4"/>
          <p:cNvSpPr>
            <a:spLocks noGrp="1"/>
          </p:cNvSpPr>
          <p:nvPr>
            <p:ph type="body" sz="quarter" idx="13"/>
          </p:nvPr>
        </p:nvSpPr>
        <p:spPr>
          <a:xfrm>
            <a:off x="393701" y="1039979"/>
            <a:ext cx="11462940" cy="288925"/>
          </a:xfrm>
        </p:spPr>
        <p:txBody>
          <a:bodyPr anchor="ctr">
            <a:noAutofit/>
          </a:bodyPr>
          <a:lstStyle>
            <a:lvl1pPr>
              <a:defRPr sz="1800" b="1" i="1">
                <a:solidFill>
                  <a:schemeClr val="bg1">
                    <a:lumMod val="50000"/>
                  </a:schemeClr>
                </a:solidFill>
              </a:defRPr>
            </a:lvl1pPr>
          </a:lstStyle>
          <a:p>
            <a:pPr lvl="0"/>
            <a:r>
              <a:rPr lang="en-US"/>
              <a:t>Click to edit Master text styles</a:t>
            </a:r>
          </a:p>
        </p:txBody>
      </p:sp>
      <p:sp>
        <p:nvSpPr>
          <p:cNvPr id="6" name="Footer Placeholder 4">
            <a:extLst>
              <a:ext uri="{FF2B5EF4-FFF2-40B4-BE49-F238E27FC236}">
                <a16:creationId xmlns:a16="http://schemas.microsoft.com/office/drawing/2014/main" id="{EA2D1C2F-7389-4651-9497-CF850ACB0F46}"/>
              </a:ext>
            </a:extLst>
          </p:cNvPr>
          <p:cNvSpPr>
            <a:spLocks noGrp="1"/>
          </p:cNvSpPr>
          <p:nvPr>
            <p:ph type="ftr" sz="quarter" idx="3"/>
            <p:custDataLst>
              <p:tags r:id="rId1"/>
            </p:custDataLst>
          </p:nvPr>
        </p:nvSpPr>
        <p:spPr>
          <a:xfrm>
            <a:off x="1599851" y="6407187"/>
            <a:ext cx="9285863" cy="230832"/>
          </a:xfrm>
          <a:prstGeom prst="rect">
            <a:avLst/>
          </a:prstGeom>
        </p:spPr>
        <p:txBody>
          <a:bodyPr vert="horz" lIns="0" tIns="72000" rIns="72000" bIns="0" rtlCol="0" anchor="b"/>
          <a:lstStyle>
            <a:lvl1pPr algn="ctr">
              <a:defRPr sz="1000">
                <a:solidFill>
                  <a:schemeClr val="accent3"/>
                </a:solidFill>
              </a:defRPr>
            </a:lvl1pPr>
          </a:lstStyle>
          <a:p>
            <a:endParaRPr lang="en-GB" dirty="0">
              <a:solidFill>
                <a:srgbClr val="998F86"/>
              </a:solidFill>
            </a:endParaRPr>
          </a:p>
        </p:txBody>
      </p:sp>
    </p:spTree>
    <p:extLst>
      <p:ext uri="{BB962C8B-B14F-4D97-AF65-F5344CB8AC3E}">
        <p14:creationId xmlns:p14="http://schemas.microsoft.com/office/powerpoint/2010/main" val="17402657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Divider Slide">
    <p:bg>
      <p:bgPr>
        <a:solidFill>
          <a:srgbClr val="001484"/>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2" hasCustomPrompt="1"/>
          </p:nvPr>
        </p:nvSpPr>
        <p:spPr>
          <a:xfrm>
            <a:off x="814918" y="2276873"/>
            <a:ext cx="11041721" cy="936625"/>
          </a:xfrm>
          <a:prstGeom prst="rect">
            <a:avLst/>
          </a:prstGeom>
          <a:noFill/>
        </p:spPr>
        <p:txBody>
          <a:bodyPr anchor="ctr">
            <a:normAutofit/>
          </a:bodyPr>
          <a:lstStyle>
            <a:lvl1pPr>
              <a:defRPr sz="3200" b="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Divider Theme</a:t>
            </a:r>
          </a:p>
        </p:txBody>
      </p:sp>
      <p:pic>
        <p:nvPicPr>
          <p:cNvPr id="8" name="Picture 115"/>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p:blipFill>
        <p:spPr bwMode="auto">
          <a:xfrm>
            <a:off x="242872" y="6163537"/>
            <a:ext cx="1115548" cy="427171"/>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99620BD5-8271-499E-A22E-4D90C1EB4EE2}"/>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11186343" y="6224039"/>
            <a:ext cx="670296" cy="306165"/>
          </a:xfrm>
          <a:prstGeom prst="rect">
            <a:avLst/>
          </a:prstGeom>
        </p:spPr>
      </p:pic>
    </p:spTree>
    <p:extLst>
      <p:ext uri="{BB962C8B-B14F-4D97-AF65-F5344CB8AC3E}">
        <p14:creationId xmlns:p14="http://schemas.microsoft.com/office/powerpoint/2010/main" val="42429066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icture Layout 1">
    <p:spTree>
      <p:nvGrpSpPr>
        <p:cNvPr id="1" name=""/>
        <p:cNvGrpSpPr/>
        <p:nvPr/>
      </p:nvGrpSpPr>
      <p:grpSpPr>
        <a:xfrm>
          <a:off x="0" y="0"/>
          <a:ext cx="0" cy="0"/>
          <a:chOff x="0" y="0"/>
          <a:chExt cx="0" cy="0"/>
        </a:xfrm>
      </p:grpSpPr>
      <p:sp>
        <p:nvSpPr>
          <p:cNvPr id="2" name="Title 1"/>
          <p:cNvSpPr>
            <a:spLocks noGrp="1"/>
          </p:cNvSpPr>
          <p:nvPr>
            <p:ph type="title"/>
          </p:nvPr>
        </p:nvSpPr>
        <p:spPr>
          <a:xfrm>
            <a:off x="393701" y="180976"/>
            <a:ext cx="11462940" cy="559256"/>
          </a:xfrm>
        </p:spPr>
        <p:txBody>
          <a:bodyPr/>
          <a:lstStyle/>
          <a:p>
            <a:r>
              <a:rPr lang="en-US" dirty="0"/>
              <a:t>Click to edit Master title style</a:t>
            </a:r>
            <a:endParaRPr lang="en-ZA" dirty="0"/>
          </a:p>
        </p:txBody>
      </p:sp>
      <p:sp>
        <p:nvSpPr>
          <p:cNvPr id="4" name="Picture Placeholder 3"/>
          <p:cNvSpPr>
            <a:spLocks noGrp="1"/>
          </p:cNvSpPr>
          <p:nvPr>
            <p:ph type="pic" sz="quarter" idx="14" hasCustomPrompt="1"/>
          </p:nvPr>
        </p:nvSpPr>
        <p:spPr>
          <a:xfrm>
            <a:off x="431801" y="1412775"/>
            <a:ext cx="3878097" cy="4680049"/>
          </a:xfrm>
          <a:prstGeom prst="round2DiagRect">
            <a:avLst/>
          </a:prstGeom>
        </p:spPr>
        <p:txBody>
          <a:bodyPr vert="horz" lIns="72000" tIns="72000" rIns="72000" bIns="72000" rtlCol="0">
            <a:normAutofit/>
          </a:bodyPr>
          <a:lstStyle>
            <a:lvl1pPr>
              <a:defRPr lang="en-GB" sz="1400"/>
            </a:lvl1pPr>
          </a:lstStyle>
          <a:p>
            <a:pPr lvl="0"/>
            <a:r>
              <a:rPr lang="en-GB" dirty="0"/>
              <a:t>Picture placeholder</a:t>
            </a:r>
          </a:p>
        </p:txBody>
      </p:sp>
      <p:sp>
        <p:nvSpPr>
          <p:cNvPr id="14" name="Text Placeholder 4"/>
          <p:cNvSpPr>
            <a:spLocks noGrp="1"/>
          </p:cNvSpPr>
          <p:nvPr>
            <p:ph type="body" sz="quarter" idx="15"/>
          </p:nvPr>
        </p:nvSpPr>
        <p:spPr>
          <a:xfrm>
            <a:off x="4597929" y="1412777"/>
            <a:ext cx="7296811" cy="4680049"/>
          </a:xfrm>
        </p:spPr>
        <p:txBody>
          <a:bodyPr>
            <a:normAutofit/>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Text Placeholder 4"/>
          <p:cNvSpPr>
            <a:spLocks noGrp="1"/>
          </p:cNvSpPr>
          <p:nvPr>
            <p:ph type="body" sz="quarter" idx="13"/>
          </p:nvPr>
        </p:nvSpPr>
        <p:spPr>
          <a:xfrm>
            <a:off x="393701" y="1039979"/>
            <a:ext cx="11462940" cy="288925"/>
          </a:xfrm>
        </p:spPr>
        <p:txBody>
          <a:bodyPr anchor="ctr">
            <a:noAutofit/>
          </a:bodyPr>
          <a:lstStyle>
            <a:lvl1pPr>
              <a:defRPr sz="1800" b="1" i="1">
                <a:solidFill>
                  <a:schemeClr val="bg1">
                    <a:lumMod val="50000"/>
                  </a:schemeClr>
                </a:solidFill>
              </a:defRPr>
            </a:lvl1pPr>
          </a:lstStyle>
          <a:p>
            <a:pPr lvl="0"/>
            <a:r>
              <a:rPr lang="en-US"/>
              <a:t>Click to edit Master text styles</a:t>
            </a:r>
          </a:p>
        </p:txBody>
      </p:sp>
      <p:sp>
        <p:nvSpPr>
          <p:cNvPr id="7" name="Footer Placeholder 4">
            <a:extLst>
              <a:ext uri="{FF2B5EF4-FFF2-40B4-BE49-F238E27FC236}">
                <a16:creationId xmlns:a16="http://schemas.microsoft.com/office/drawing/2014/main" id="{763E617E-D3E5-42EF-80C8-821DEDAD6DE5}"/>
              </a:ext>
            </a:extLst>
          </p:cNvPr>
          <p:cNvSpPr>
            <a:spLocks noGrp="1"/>
          </p:cNvSpPr>
          <p:nvPr>
            <p:ph type="ftr" sz="quarter" idx="3"/>
            <p:custDataLst>
              <p:tags r:id="rId1"/>
            </p:custDataLst>
          </p:nvPr>
        </p:nvSpPr>
        <p:spPr>
          <a:xfrm>
            <a:off x="1599851" y="6407187"/>
            <a:ext cx="9285863" cy="230832"/>
          </a:xfrm>
          <a:prstGeom prst="rect">
            <a:avLst/>
          </a:prstGeom>
        </p:spPr>
        <p:txBody>
          <a:bodyPr vert="horz" lIns="0" tIns="72000" rIns="72000" bIns="0" rtlCol="0" anchor="b"/>
          <a:lstStyle>
            <a:lvl1pPr algn="ctr">
              <a:defRPr sz="1000">
                <a:solidFill>
                  <a:schemeClr val="accent3"/>
                </a:solidFill>
              </a:defRPr>
            </a:lvl1pPr>
          </a:lstStyle>
          <a:p>
            <a:endParaRPr lang="en-GB" dirty="0">
              <a:solidFill>
                <a:srgbClr val="998F86"/>
              </a:solidFill>
            </a:endParaRPr>
          </a:p>
        </p:txBody>
      </p:sp>
    </p:spTree>
    <p:extLst>
      <p:ext uri="{BB962C8B-B14F-4D97-AF65-F5344CB8AC3E}">
        <p14:creationId xmlns:p14="http://schemas.microsoft.com/office/powerpoint/2010/main" val="17539713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icture Layout 2">
    <p:spTree>
      <p:nvGrpSpPr>
        <p:cNvPr id="1" name=""/>
        <p:cNvGrpSpPr/>
        <p:nvPr/>
      </p:nvGrpSpPr>
      <p:grpSpPr>
        <a:xfrm>
          <a:off x="0" y="0"/>
          <a:ext cx="0" cy="0"/>
          <a:chOff x="0" y="0"/>
          <a:chExt cx="0" cy="0"/>
        </a:xfrm>
      </p:grpSpPr>
      <p:sp>
        <p:nvSpPr>
          <p:cNvPr id="2" name="Title 1"/>
          <p:cNvSpPr>
            <a:spLocks noGrp="1"/>
          </p:cNvSpPr>
          <p:nvPr>
            <p:ph type="title"/>
          </p:nvPr>
        </p:nvSpPr>
        <p:spPr>
          <a:xfrm>
            <a:off x="393701" y="180976"/>
            <a:ext cx="11462940" cy="559256"/>
          </a:xfrm>
        </p:spPr>
        <p:txBody>
          <a:bodyPr/>
          <a:lstStyle/>
          <a:p>
            <a:r>
              <a:rPr lang="en-US"/>
              <a:t>Click to edit Master title style</a:t>
            </a:r>
            <a:endParaRPr lang="en-ZA" dirty="0"/>
          </a:p>
        </p:txBody>
      </p:sp>
      <p:sp>
        <p:nvSpPr>
          <p:cNvPr id="13" name="Picture Placeholder 3"/>
          <p:cNvSpPr>
            <a:spLocks noGrp="1"/>
          </p:cNvSpPr>
          <p:nvPr>
            <p:ph type="pic" sz="quarter" idx="14" hasCustomPrompt="1"/>
          </p:nvPr>
        </p:nvSpPr>
        <p:spPr>
          <a:xfrm>
            <a:off x="8688289" y="1412776"/>
            <a:ext cx="3206023" cy="4680048"/>
          </a:xfrm>
          <a:prstGeom prst="round2DiagRect">
            <a:avLst/>
          </a:prstGeom>
        </p:spPr>
        <p:txBody>
          <a:bodyPr vert="horz" lIns="72000" tIns="72000" rIns="72000" bIns="72000" rtlCol="0">
            <a:normAutofit/>
          </a:bodyPr>
          <a:lstStyle>
            <a:lvl1pPr>
              <a:defRPr lang="en-GB" sz="1400"/>
            </a:lvl1pPr>
          </a:lstStyle>
          <a:p>
            <a:pPr lvl="0"/>
            <a:r>
              <a:rPr lang="en-GB" dirty="0"/>
              <a:t>Picture placeholder</a:t>
            </a:r>
          </a:p>
        </p:txBody>
      </p:sp>
      <p:sp>
        <p:nvSpPr>
          <p:cNvPr id="15" name="Text Placeholder 4"/>
          <p:cNvSpPr>
            <a:spLocks noGrp="1"/>
          </p:cNvSpPr>
          <p:nvPr>
            <p:ph type="body" sz="quarter" idx="15"/>
          </p:nvPr>
        </p:nvSpPr>
        <p:spPr>
          <a:xfrm>
            <a:off x="431801" y="1412777"/>
            <a:ext cx="8006556" cy="4680048"/>
          </a:xfrm>
        </p:spPr>
        <p:txBody>
          <a:bodyPr>
            <a:normAutofit/>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Text Placeholder 4"/>
          <p:cNvSpPr>
            <a:spLocks noGrp="1"/>
          </p:cNvSpPr>
          <p:nvPr>
            <p:ph type="body" sz="quarter" idx="13"/>
          </p:nvPr>
        </p:nvSpPr>
        <p:spPr>
          <a:xfrm>
            <a:off x="393701" y="1039979"/>
            <a:ext cx="11462940" cy="288925"/>
          </a:xfrm>
        </p:spPr>
        <p:txBody>
          <a:bodyPr anchor="ctr">
            <a:noAutofit/>
          </a:bodyPr>
          <a:lstStyle>
            <a:lvl1pPr>
              <a:defRPr sz="1800" b="1" i="1">
                <a:solidFill>
                  <a:schemeClr val="bg1">
                    <a:lumMod val="50000"/>
                  </a:schemeClr>
                </a:solidFill>
              </a:defRPr>
            </a:lvl1pPr>
          </a:lstStyle>
          <a:p>
            <a:pPr lvl="0"/>
            <a:r>
              <a:rPr lang="en-US"/>
              <a:t>Click to edit Master text styles</a:t>
            </a:r>
          </a:p>
        </p:txBody>
      </p:sp>
      <p:sp>
        <p:nvSpPr>
          <p:cNvPr id="7" name="Footer Placeholder 4">
            <a:extLst>
              <a:ext uri="{FF2B5EF4-FFF2-40B4-BE49-F238E27FC236}">
                <a16:creationId xmlns:a16="http://schemas.microsoft.com/office/drawing/2014/main" id="{34A38764-8C19-4196-88F7-312343D140F8}"/>
              </a:ext>
            </a:extLst>
          </p:cNvPr>
          <p:cNvSpPr>
            <a:spLocks noGrp="1"/>
          </p:cNvSpPr>
          <p:nvPr>
            <p:ph type="ftr" sz="quarter" idx="3"/>
            <p:custDataLst>
              <p:tags r:id="rId1"/>
            </p:custDataLst>
          </p:nvPr>
        </p:nvSpPr>
        <p:spPr>
          <a:xfrm>
            <a:off x="1599851" y="6407187"/>
            <a:ext cx="9285863" cy="230832"/>
          </a:xfrm>
          <a:prstGeom prst="rect">
            <a:avLst/>
          </a:prstGeom>
        </p:spPr>
        <p:txBody>
          <a:bodyPr vert="horz" lIns="0" tIns="72000" rIns="72000" bIns="0" rtlCol="0" anchor="b"/>
          <a:lstStyle>
            <a:lvl1pPr algn="ctr">
              <a:defRPr sz="1000">
                <a:solidFill>
                  <a:schemeClr val="accent3"/>
                </a:solidFill>
              </a:defRPr>
            </a:lvl1pPr>
          </a:lstStyle>
          <a:p>
            <a:endParaRPr lang="en-GB" dirty="0">
              <a:solidFill>
                <a:srgbClr val="998F86"/>
              </a:solidFill>
            </a:endParaRPr>
          </a:p>
        </p:txBody>
      </p:sp>
    </p:spTree>
    <p:extLst>
      <p:ext uri="{BB962C8B-B14F-4D97-AF65-F5344CB8AC3E}">
        <p14:creationId xmlns:p14="http://schemas.microsoft.com/office/powerpoint/2010/main" val="33748057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icture Layout 3">
    <p:spTree>
      <p:nvGrpSpPr>
        <p:cNvPr id="1" name=""/>
        <p:cNvGrpSpPr/>
        <p:nvPr/>
      </p:nvGrpSpPr>
      <p:grpSpPr>
        <a:xfrm>
          <a:off x="0" y="0"/>
          <a:ext cx="0" cy="0"/>
          <a:chOff x="0" y="0"/>
          <a:chExt cx="0" cy="0"/>
        </a:xfrm>
      </p:grpSpPr>
      <p:sp>
        <p:nvSpPr>
          <p:cNvPr id="2" name="Title 1"/>
          <p:cNvSpPr>
            <a:spLocks noGrp="1"/>
          </p:cNvSpPr>
          <p:nvPr>
            <p:ph type="title"/>
          </p:nvPr>
        </p:nvSpPr>
        <p:spPr>
          <a:xfrm>
            <a:off x="393701" y="180976"/>
            <a:ext cx="11462940" cy="559256"/>
          </a:xfrm>
        </p:spPr>
        <p:txBody>
          <a:bodyPr/>
          <a:lstStyle/>
          <a:p>
            <a:r>
              <a:rPr lang="en-US"/>
              <a:t>Click to edit Master title style</a:t>
            </a:r>
            <a:endParaRPr lang="en-ZA" dirty="0"/>
          </a:p>
        </p:txBody>
      </p:sp>
      <p:sp>
        <p:nvSpPr>
          <p:cNvPr id="13" name="Picture Placeholder 3"/>
          <p:cNvSpPr>
            <a:spLocks noGrp="1"/>
          </p:cNvSpPr>
          <p:nvPr>
            <p:ph type="pic" sz="quarter" idx="14" hasCustomPrompt="1"/>
          </p:nvPr>
        </p:nvSpPr>
        <p:spPr>
          <a:xfrm>
            <a:off x="387049" y="1412776"/>
            <a:ext cx="5228899" cy="1872208"/>
          </a:xfrm>
          <a:prstGeom prst="round2DiagRect">
            <a:avLst/>
          </a:prstGeom>
        </p:spPr>
        <p:txBody>
          <a:bodyPr vert="horz" lIns="72000" tIns="72000" rIns="72000" bIns="72000" rtlCol="0">
            <a:normAutofit/>
          </a:bodyPr>
          <a:lstStyle>
            <a:lvl1pPr>
              <a:defRPr lang="en-GB" sz="1400"/>
            </a:lvl1pPr>
          </a:lstStyle>
          <a:p>
            <a:pPr lvl="0"/>
            <a:r>
              <a:rPr lang="en-GB" dirty="0"/>
              <a:t>Picture placeholder</a:t>
            </a:r>
          </a:p>
        </p:txBody>
      </p:sp>
      <p:sp>
        <p:nvSpPr>
          <p:cNvPr id="14" name="Picture Placeholder 3"/>
          <p:cNvSpPr>
            <a:spLocks noGrp="1"/>
          </p:cNvSpPr>
          <p:nvPr>
            <p:ph type="pic" sz="quarter" idx="15" hasCustomPrompt="1"/>
          </p:nvPr>
        </p:nvSpPr>
        <p:spPr>
          <a:xfrm>
            <a:off x="6665841" y="1412776"/>
            <a:ext cx="5228899" cy="1872208"/>
          </a:xfrm>
          <a:prstGeom prst="round2DiagRect">
            <a:avLst/>
          </a:prstGeom>
        </p:spPr>
        <p:txBody>
          <a:bodyPr vert="horz" lIns="72000" tIns="72000" rIns="72000" bIns="72000" rtlCol="0">
            <a:normAutofit/>
          </a:bodyPr>
          <a:lstStyle>
            <a:lvl1pPr>
              <a:defRPr lang="en-GB" sz="1400"/>
            </a:lvl1pPr>
          </a:lstStyle>
          <a:p>
            <a:pPr lvl="0"/>
            <a:r>
              <a:rPr lang="en-GB" dirty="0"/>
              <a:t>Picture placeholder</a:t>
            </a:r>
          </a:p>
        </p:txBody>
      </p:sp>
      <p:sp>
        <p:nvSpPr>
          <p:cNvPr id="15" name="Text Placeholder 4"/>
          <p:cNvSpPr>
            <a:spLocks noGrp="1"/>
          </p:cNvSpPr>
          <p:nvPr>
            <p:ph type="body" sz="quarter" idx="16"/>
          </p:nvPr>
        </p:nvSpPr>
        <p:spPr>
          <a:xfrm>
            <a:off x="431801" y="3532181"/>
            <a:ext cx="11462940" cy="2551450"/>
          </a:xfrm>
        </p:spPr>
        <p:txBody>
          <a:bodyPr>
            <a:normAutofit/>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Text Placeholder 4"/>
          <p:cNvSpPr>
            <a:spLocks noGrp="1"/>
          </p:cNvSpPr>
          <p:nvPr>
            <p:ph type="body" sz="quarter" idx="13"/>
          </p:nvPr>
        </p:nvSpPr>
        <p:spPr>
          <a:xfrm>
            <a:off x="393701" y="1039979"/>
            <a:ext cx="11462940" cy="288925"/>
          </a:xfrm>
        </p:spPr>
        <p:txBody>
          <a:bodyPr anchor="ctr">
            <a:noAutofit/>
          </a:bodyPr>
          <a:lstStyle>
            <a:lvl1pPr>
              <a:defRPr sz="1800" b="1" i="1">
                <a:solidFill>
                  <a:schemeClr val="bg1">
                    <a:lumMod val="50000"/>
                  </a:schemeClr>
                </a:solidFill>
              </a:defRPr>
            </a:lvl1pPr>
          </a:lstStyle>
          <a:p>
            <a:pPr lvl="0"/>
            <a:r>
              <a:rPr lang="en-US"/>
              <a:t>Click to edit Master text styles</a:t>
            </a:r>
          </a:p>
        </p:txBody>
      </p:sp>
      <p:sp>
        <p:nvSpPr>
          <p:cNvPr id="8" name="Footer Placeholder 4">
            <a:extLst>
              <a:ext uri="{FF2B5EF4-FFF2-40B4-BE49-F238E27FC236}">
                <a16:creationId xmlns:a16="http://schemas.microsoft.com/office/drawing/2014/main" id="{82C4112F-1F66-435F-A0BA-46D439792CCD}"/>
              </a:ext>
            </a:extLst>
          </p:cNvPr>
          <p:cNvSpPr>
            <a:spLocks noGrp="1"/>
          </p:cNvSpPr>
          <p:nvPr>
            <p:ph type="ftr" sz="quarter" idx="3"/>
            <p:custDataLst>
              <p:tags r:id="rId1"/>
            </p:custDataLst>
          </p:nvPr>
        </p:nvSpPr>
        <p:spPr>
          <a:xfrm>
            <a:off x="1599851" y="6407187"/>
            <a:ext cx="9285863" cy="230832"/>
          </a:xfrm>
          <a:prstGeom prst="rect">
            <a:avLst/>
          </a:prstGeom>
        </p:spPr>
        <p:txBody>
          <a:bodyPr vert="horz" lIns="0" tIns="72000" rIns="72000" bIns="0" rtlCol="0" anchor="b"/>
          <a:lstStyle>
            <a:lvl1pPr algn="ctr">
              <a:defRPr sz="1000">
                <a:solidFill>
                  <a:schemeClr val="accent3"/>
                </a:solidFill>
              </a:defRPr>
            </a:lvl1pPr>
          </a:lstStyle>
          <a:p>
            <a:endParaRPr lang="en-GB" dirty="0">
              <a:solidFill>
                <a:srgbClr val="998F86"/>
              </a:solidFill>
            </a:endParaRPr>
          </a:p>
        </p:txBody>
      </p:sp>
    </p:spTree>
    <p:extLst>
      <p:ext uri="{BB962C8B-B14F-4D97-AF65-F5344CB8AC3E}">
        <p14:creationId xmlns:p14="http://schemas.microsoft.com/office/powerpoint/2010/main" val="36081847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Picture Layout 4">
    <p:spTree>
      <p:nvGrpSpPr>
        <p:cNvPr id="1" name=""/>
        <p:cNvGrpSpPr/>
        <p:nvPr/>
      </p:nvGrpSpPr>
      <p:grpSpPr>
        <a:xfrm>
          <a:off x="0" y="0"/>
          <a:ext cx="0" cy="0"/>
          <a:chOff x="0" y="0"/>
          <a:chExt cx="0" cy="0"/>
        </a:xfrm>
      </p:grpSpPr>
      <p:sp>
        <p:nvSpPr>
          <p:cNvPr id="2" name="Title 1"/>
          <p:cNvSpPr>
            <a:spLocks noGrp="1"/>
          </p:cNvSpPr>
          <p:nvPr>
            <p:ph type="title"/>
          </p:nvPr>
        </p:nvSpPr>
        <p:spPr>
          <a:xfrm>
            <a:off x="393701" y="180976"/>
            <a:ext cx="11462940" cy="559256"/>
          </a:xfrm>
        </p:spPr>
        <p:txBody>
          <a:bodyPr/>
          <a:lstStyle/>
          <a:p>
            <a:r>
              <a:rPr lang="en-US"/>
              <a:t>Click to edit Master title style</a:t>
            </a:r>
            <a:endParaRPr lang="en-ZA" dirty="0"/>
          </a:p>
        </p:txBody>
      </p:sp>
      <p:sp>
        <p:nvSpPr>
          <p:cNvPr id="13" name="Picture Placeholder 3"/>
          <p:cNvSpPr>
            <a:spLocks noGrp="1"/>
          </p:cNvSpPr>
          <p:nvPr>
            <p:ph type="pic" sz="quarter" idx="14" hasCustomPrompt="1"/>
          </p:nvPr>
        </p:nvSpPr>
        <p:spPr>
          <a:xfrm>
            <a:off x="387049" y="3645024"/>
            <a:ext cx="5228899" cy="2304256"/>
          </a:xfrm>
          <a:prstGeom prst="round2DiagRect">
            <a:avLst/>
          </a:prstGeom>
        </p:spPr>
        <p:txBody>
          <a:bodyPr vert="horz" lIns="72000" tIns="72000" rIns="72000" bIns="72000" rtlCol="0">
            <a:normAutofit/>
          </a:bodyPr>
          <a:lstStyle>
            <a:lvl1pPr>
              <a:defRPr lang="en-GB" sz="1400"/>
            </a:lvl1pPr>
          </a:lstStyle>
          <a:p>
            <a:pPr lvl="0"/>
            <a:r>
              <a:rPr lang="en-GB" dirty="0"/>
              <a:t>Picture placeholder</a:t>
            </a:r>
          </a:p>
        </p:txBody>
      </p:sp>
      <p:sp>
        <p:nvSpPr>
          <p:cNvPr id="14" name="Picture Placeholder 3"/>
          <p:cNvSpPr>
            <a:spLocks noGrp="1"/>
          </p:cNvSpPr>
          <p:nvPr>
            <p:ph type="pic" sz="quarter" idx="15" hasCustomPrompt="1"/>
          </p:nvPr>
        </p:nvSpPr>
        <p:spPr>
          <a:xfrm>
            <a:off x="6665841" y="3645024"/>
            <a:ext cx="5228899" cy="2304256"/>
          </a:xfrm>
          <a:prstGeom prst="round2DiagRect">
            <a:avLst/>
          </a:prstGeom>
        </p:spPr>
        <p:txBody>
          <a:bodyPr vert="horz" lIns="72000" tIns="72000" rIns="72000" bIns="72000" rtlCol="0">
            <a:normAutofit/>
          </a:bodyPr>
          <a:lstStyle>
            <a:lvl1pPr>
              <a:defRPr lang="en-GB" sz="1400"/>
            </a:lvl1pPr>
          </a:lstStyle>
          <a:p>
            <a:pPr lvl="0"/>
            <a:r>
              <a:rPr lang="en-GB" dirty="0"/>
              <a:t>Picture placeholder</a:t>
            </a:r>
          </a:p>
        </p:txBody>
      </p:sp>
      <p:sp>
        <p:nvSpPr>
          <p:cNvPr id="15" name="Text Placeholder 4"/>
          <p:cNvSpPr>
            <a:spLocks noGrp="1"/>
          </p:cNvSpPr>
          <p:nvPr>
            <p:ph type="body" sz="quarter" idx="16"/>
          </p:nvPr>
        </p:nvSpPr>
        <p:spPr>
          <a:xfrm>
            <a:off x="431801" y="1412776"/>
            <a:ext cx="11462940" cy="2143224"/>
          </a:xfrm>
        </p:spPr>
        <p:txBody>
          <a:bodyPr>
            <a:normAutofit/>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Text Placeholder 4"/>
          <p:cNvSpPr>
            <a:spLocks noGrp="1"/>
          </p:cNvSpPr>
          <p:nvPr>
            <p:ph type="body" sz="quarter" idx="13"/>
          </p:nvPr>
        </p:nvSpPr>
        <p:spPr>
          <a:xfrm>
            <a:off x="393701" y="1039979"/>
            <a:ext cx="11462940" cy="288925"/>
          </a:xfrm>
        </p:spPr>
        <p:txBody>
          <a:bodyPr anchor="ctr">
            <a:noAutofit/>
          </a:bodyPr>
          <a:lstStyle>
            <a:lvl1pPr>
              <a:defRPr sz="1800" b="1" i="1">
                <a:solidFill>
                  <a:schemeClr val="bg1">
                    <a:lumMod val="50000"/>
                  </a:schemeClr>
                </a:solidFill>
              </a:defRPr>
            </a:lvl1pPr>
          </a:lstStyle>
          <a:p>
            <a:pPr lvl="0"/>
            <a:r>
              <a:rPr lang="en-US"/>
              <a:t>Click to edit Master text styles</a:t>
            </a:r>
          </a:p>
        </p:txBody>
      </p:sp>
      <p:sp>
        <p:nvSpPr>
          <p:cNvPr id="8" name="Footer Placeholder 4">
            <a:extLst>
              <a:ext uri="{FF2B5EF4-FFF2-40B4-BE49-F238E27FC236}">
                <a16:creationId xmlns:a16="http://schemas.microsoft.com/office/drawing/2014/main" id="{B9C7304C-518E-4C72-BA86-B07BE1915C1D}"/>
              </a:ext>
            </a:extLst>
          </p:cNvPr>
          <p:cNvSpPr>
            <a:spLocks noGrp="1"/>
          </p:cNvSpPr>
          <p:nvPr>
            <p:ph type="ftr" sz="quarter" idx="3"/>
            <p:custDataLst>
              <p:tags r:id="rId1"/>
            </p:custDataLst>
          </p:nvPr>
        </p:nvSpPr>
        <p:spPr>
          <a:xfrm>
            <a:off x="1599851" y="6407187"/>
            <a:ext cx="9285863" cy="230832"/>
          </a:xfrm>
          <a:prstGeom prst="rect">
            <a:avLst/>
          </a:prstGeom>
        </p:spPr>
        <p:txBody>
          <a:bodyPr vert="horz" lIns="0" tIns="72000" rIns="72000" bIns="0" rtlCol="0" anchor="b"/>
          <a:lstStyle>
            <a:lvl1pPr algn="ctr">
              <a:defRPr sz="1000">
                <a:solidFill>
                  <a:schemeClr val="accent3"/>
                </a:solidFill>
              </a:defRPr>
            </a:lvl1pPr>
          </a:lstStyle>
          <a:p>
            <a:endParaRPr lang="en-GB" dirty="0">
              <a:solidFill>
                <a:srgbClr val="998F86"/>
              </a:solidFill>
            </a:endParaRPr>
          </a:p>
        </p:txBody>
      </p:sp>
    </p:spTree>
    <p:extLst>
      <p:ext uri="{BB962C8B-B14F-4D97-AF65-F5344CB8AC3E}">
        <p14:creationId xmlns:p14="http://schemas.microsoft.com/office/powerpoint/2010/main" val="5148074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Picture Layout 5">
    <p:spTree>
      <p:nvGrpSpPr>
        <p:cNvPr id="1" name=""/>
        <p:cNvGrpSpPr/>
        <p:nvPr/>
      </p:nvGrpSpPr>
      <p:grpSpPr>
        <a:xfrm>
          <a:off x="0" y="0"/>
          <a:ext cx="0" cy="0"/>
          <a:chOff x="0" y="0"/>
          <a:chExt cx="0" cy="0"/>
        </a:xfrm>
      </p:grpSpPr>
      <p:sp>
        <p:nvSpPr>
          <p:cNvPr id="2" name="Title 1"/>
          <p:cNvSpPr>
            <a:spLocks noGrp="1"/>
          </p:cNvSpPr>
          <p:nvPr>
            <p:ph type="title"/>
          </p:nvPr>
        </p:nvSpPr>
        <p:spPr>
          <a:xfrm>
            <a:off x="393701" y="180976"/>
            <a:ext cx="11462940" cy="559256"/>
          </a:xfrm>
        </p:spPr>
        <p:txBody>
          <a:bodyPr/>
          <a:lstStyle/>
          <a:p>
            <a:r>
              <a:rPr lang="en-US"/>
              <a:t>Click to edit Master title style</a:t>
            </a:r>
            <a:endParaRPr lang="en-ZA" dirty="0"/>
          </a:p>
        </p:txBody>
      </p:sp>
      <p:sp>
        <p:nvSpPr>
          <p:cNvPr id="13" name="Picture Placeholder 3"/>
          <p:cNvSpPr>
            <a:spLocks noGrp="1"/>
          </p:cNvSpPr>
          <p:nvPr>
            <p:ph type="pic" sz="quarter" idx="14" hasCustomPrompt="1"/>
          </p:nvPr>
        </p:nvSpPr>
        <p:spPr>
          <a:xfrm>
            <a:off x="387050" y="3645024"/>
            <a:ext cx="3500705" cy="2304256"/>
          </a:xfrm>
          <a:prstGeom prst="round2DiagRect">
            <a:avLst/>
          </a:prstGeom>
        </p:spPr>
        <p:txBody>
          <a:bodyPr vert="horz" lIns="72000" tIns="72000" rIns="72000" bIns="72000" rtlCol="0">
            <a:normAutofit/>
          </a:bodyPr>
          <a:lstStyle>
            <a:lvl1pPr>
              <a:defRPr lang="en-GB" sz="1400"/>
            </a:lvl1pPr>
          </a:lstStyle>
          <a:p>
            <a:pPr lvl="0"/>
            <a:r>
              <a:rPr lang="en-GB" dirty="0"/>
              <a:t>Picture placeholder</a:t>
            </a:r>
          </a:p>
        </p:txBody>
      </p:sp>
      <p:sp>
        <p:nvSpPr>
          <p:cNvPr id="17" name="Picture Placeholder 3"/>
          <p:cNvSpPr>
            <a:spLocks noGrp="1"/>
          </p:cNvSpPr>
          <p:nvPr>
            <p:ph type="pic" sz="quarter" idx="15" hasCustomPrompt="1"/>
          </p:nvPr>
        </p:nvSpPr>
        <p:spPr>
          <a:xfrm>
            <a:off x="4390544" y="3645024"/>
            <a:ext cx="3500705" cy="2304256"/>
          </a:xfrm>
          <a:prstGeom prst="round2DiagRect">
            <a:avLst/>
          </a:prstGeom>
        </p:spPr>
        <p:txBody>
          <a:bodyPr vert="horz" lIns="72000" tIns="72000" rIns="72000" bIns="72000" rtlCol="0">
            <a:normAutofit/>
          </a:bodyPr>
          <a:lstStyle>
            <a:lvl1pPr>
              <a:defRPr lang="en-GB" sz="1400"/>
            </a:lvl1pPr>
          </a:lstStyle>
          <a:p>
            <a:pPr lvl="0"/>
            <a:r>
              <a:rPr lang="en-GB" dirty="0"/>
              <a:t>Picture placeholder</a:t>
            </a:r>
          </a:p>
        </p:txBody>
      </p:sp>
      <p:sp>
        <p:nvSpPr>
          <p:cNvPr id="18" name="Picture Placeholder 3"/>
          <p:cNvSpPr>
            <a:spLocks noGrp="1"/>
          </p:cNvSpPr>
          <p:nvPr>
            <p:ph type="pic" sz="quarter" idx="16" hasCustomPrompt="1"/>
          </p:nvPr>
        </p:nvSpPr>
        <p:spPr>
          <a:xfrm>
            <a:off x="8394036" y="3645024"/>
            <a:ext cx="3500705" cy="2304256"/>
          </a:xfrm>
          <a:prstGeom prst="round2DiagRect">
            <a:avLst/>
          </a:prstGeom>
        </p:spPr>
        <p:txBody>
          <a:bodyPr vert="horz" lIns="72000" tIns="72000" rIns="72000" bIns="72000" rtlCol="0">
            <a:normAutofit/>
          </a:bodyPr>
          <a:lstStyle>
            <a:lvl1pPr>
              <a:defRPr lang="en-GB" sz="1400"/>
            </a:lvl1pPr>
          </a:lstStyle>
          <a:p>
            <a:pPr lvl="0"/>
            <a:r>
              <a:rPr lang="en-GB" dirty="0"/>
              <a:t>Picture placeholder</a:t>
            </a:r>
          </a:p>
        </p:txBody>
      </p:sp>
      <p:sp>
        <p:nvSpPr>
          <p:cNvPr id="19" name="Text Placeholder 4"/>
          <p:cNvSpPr>
            <a:spLocks noGrp="1"/>
          </p:cNvSpPr>
          <p:nvPr>
            <p:ph type="body" sz="quarter" idx="17"/>
          </p:nvPr>
        </p:nvSpPr>
        <p:spPr>
          <a:xfrm>
            <a:off x="431801" y="1412776"/>
            <a:ext cx="11462940" cy="2143224"/>
          </a:xfrm>
        </p:spPr>
        <p:txBody>
          <a:bodyPr>
            <a:normAutofit/>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Text Placeholder 4"/>
          <p:cNvSpPr>
            <a:spLocks noGrp="1"/>
          </p:cNvSpPr>
          <p:nvPr>
            <p:ph type="body" sz="quarter" idx="13"/>
          </p:nvPr>
        </p:nvSpPr>
        <p:spPr>
          <a:xfrm>
            <a:off x="393701" y="1039979"/>
            <a:ext cx="11462940" cy="288925"/>
          </a:xfrm>
        </p:spPr>
        <p:txBody>
          <a:bodyPr anchor="ctr">
            <a:noAutofit/>
          </a:bodyPr>
          <a:lstStyle>
            <a:lvl1pPr>
              <a:defRPr sz="1800" b="1" i="1">
                <a:solidFill>
                  <a:schemeClr val="bg1">
                    <a:lumMod val="50000"/>
                  </a:schemeClr>
                </a:solidFill>
              </a:defRPr>
            </a:lvl1pPr>
          </a:lstStyle>
          <a:p>
            <a:pPr lvl="0"/>
            <a:r>
              <a:rPr lang="en-US"/>
              <a:t>Click to edit Master text styles</a:t>
            </a:r>
          </a:p>
        </p:txBody>
      </p:sp>
      <p:sp>
        <p:nvSpPr>
          <p:cNvPr id="9" name="Footer Placeholder 4">
            <a:extLst>
              <a:ext uri="{FF2B5EF4-FFF2-40B4-BE49-F238E27FC236}">
                <a16:creationId xmlns:a16="http://schemas.microsoft.com/office/drawing/2014/main" id="{4B2C099C-5050-4E25-AD95-F1F3D13FA64E}"/>
              </a:ext>
            </a:extLst>
          </p:cNvPr>
          <p:cNvSpPr>
            <a:spLocks noGrp="1"/>
          </p:cNvSpPr>
          <p:nvPr>
            <p:ph type="ftr" sz="quarter" idx="3"/>
            <p:custDataLst>
              <p:tags r:id="rId1"/>
            </p:custDataLst>
          </p:nvPr>
        </p:nvSpPr>
        <p:spPr>
          <a:xfrm>
            <a:off x="1599851" y="6407187"/>
            <a:ext cx="9285863" cy="230832"/>
          </a:xfrm>
          <a:prstGeom prst="rect">
            <a:avLst/>
          </a:prstGeom>
        </p:spPr>
        <p:txBody>
          <a:bodyPr vert="horz" lIns="0" tIns="72000" rIns="72000" bIns="0" rtlCol="0" anchor="b"/>
          <a:lstStyle>
            <a:lvl1pPr algn="ctr">
              <a:defRPr sz="1000">
                <a:solidFill>
                  <a:schemeClr val="accent3"/>
                </a:solidFill>
              </a:defRPr>
            </a:lvl1pPr>
          </a:lstStyle>
          <a:p>
            <a:endParaRPr lang="en-GB" dirty="0">
              <a:solidFill>
                <a:srgbClr val="998F86"/>
              </a:solidFill>
            </a:endParaRPr>
          </a:p>
        </p:txBody>
      </p:sp>
    </p:spTree>
    <p:extLst>
      <p:ext uri="{BB962C8B-B14F-4D97-AF65-F5344CB8AC3E}">
        <p14:creationId xmlns:p14="http://schemas.microsoft.com/office/powerpoint/2010/main" val="2986364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wrap="none">
            <a:noAutofit/>
          </a:bodyPr>
          <a:lstStyle/>
          <a:p>
            <a:r>
              <a:rPr lang="en-US"/>
              <a:t>Click to edit Master title style</a:t>
            </a:r>
            <a:endParaRPr lang="en-ZA"/>
          </a:p>
        </p:txBody>
      </p:sp>
      <p:sp>
        <p:nvSpPr>
          <p:cNvPr id="6" name="Footer Placeholder 4"/>
          <p:cNvSpPr>
            <a:spLocks noGrp="1"/>
          </p:cNvSpPr>
          <p:nvPr>
            <p:ph type="ftr" sz="quarter" idx="3"/>
            <p:custDataLst>
              <p:tags r:id="rId1"/>
            </p:custDataLst>
          </p:nvPr>
        </p:nvSpPr>
        <p:spPr>
          <a:xfrm>
            <a:off x="1599851" y="6407187"/>
            <a:ext cx="9285863" cy="230832"/>
          </a:xfrm>
          <a:prstGeom prst="rect">
            <a:avLst/>
          </a:prstGeom>
        </p:spPr>
        <p:txBody>
          <a:bodyPr vert="horz" lIns="0" tIns="72000" rIns="72000" bIns="0" rtlCol="0" anchor="b"/>
          <a:lstStyle>
            <a:lvl1pPr algn="ctr">
              <a:defRPr sz="1000">
                <a:solidFill>
                  <a:schemeClr val="accent3"/>
                </a:solidFill>
              </a:defRPr>
            </a:lvl1pPr>
          </a:lstStyle>
          <a:p>
            <a:endParaRPr lang="en-GB" dirty="0">
              <a:solidFill>
                <a:srgbClr val="998F86"/>
              </a:solidFill>
            </a:endParaRPr>
          </a:p>
        </p:txBody>
      </p:sp>
      <p:sp>
        <p:nvSpPr>
          <p:cNvPr id="10" name="Text Placeholder 4"/>
          <p:cNvSpPr>
            <a:spLocks noGrp="1"/>
          </p:cNvSpPr>
          <p:nvPr>
            <p:ph type="body" sz="quarter" idx="10"/>
          </p:nvPr>
        </p:nvSpPr>
        <p:spPr>
          <a:xfrm>
            <a:off x="393701" y="1196753"/>
            <a:ext cx="11462940" cy="48960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10677602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icture Layout 6">
    <p:spTree>
      <p:nvGrpSpPr>
        <p:cNvPr id="1" name=""/>
        <p:cNvGrpSpPr/>
        <p:nvPr/>
      </p:nvGrpSpPr>
      <p:grpSpPr>
        <a:xfrm>
          <a:off x="0" y="0"/>
          <a:ext cx="0" cy="0"/>
          <a:chOff x="0" y="0"/>
          <a:chExt cx="0" cy="0"/>
        </a:xfrm>
      </p:grpSpPr>
      <p:sp>
        <p:nvSpPr>
          <p:cNvPr id="2" name="Title 1"/>
          <p:cNvSpPr>
            <a:spLocks noGrp="1"/>
          </p:cNvSpPr>
          <p:nvPr>
            <p:ph type="title"/>
          </p:nvPr>
        </p:nvSpPr>
        <p:spPr>
          <a:xfrm>
            <a:off x="393701" y="180976"/>
            <a:ext cx="11462940" cy="559256"/>
          </a:xfrm>
        </p:spPr>
        <p:txBody>
          <a:bodyPr/>
          <a:lstStyle/>
          <a:p>
            <a:r>
              <a:rPr lang="en-US"/>
              <a:t>Click to edit Master title style</a:t>
            </a:r>
            <a:endParaRPr lang="en-ZA" dirty="0"/>
          </a:p>
        </p:txBody>
      </p:sp>
      <p:sp>
        <p:nvSpPr>
          <p:cNvPr id="12" name="Footer Placeholder 4"/>
          <p:cNvSpPr>
            <a:spLocks noGrp="1"/>
          </p:cNvSpPr>
          <p:nvPr>
            <p:ph type="ftr" sz="quarter" idx="3"/>
            <p:custDataLst>
              <p:tags r:id="rId1"/>
            </p:custDataLst>
          </p:nvPr>
        </p:nvSpPr>
        <p:spPr>
          <a:xfrm>
            <a:off x="5390774" y="6468150"/>
            <a:ext cx="5518097" cy="230832"/>
          </a:xfrm>
          <a:prstGeom prst="rect">
            <a:avLst/>
          </a:prstGeom>
        </p:spPr>
        <p:txBody>
          <a:bodyPr vert="horz" lIns="0" tIns="72000" rIns="72000" bIns="0" rtlCol="0" anchor="b"/>
          <a:lstStyle>
            <a:lvl1pPr algn="l">
              <a:defRPr sz="800">
                <a:solidFill>
                  <a:schemeClr val="accent3"/>
                </a:solidFill>
              </a:defRPr>
            </a:lvl1pPr>
          </a:lstStyle>
          <a:p>
            <a:endParaRPr lang="en-GB" dirty="0">
              <a:solidFill>
                <a:srgbClr val="998F86"/>
              </a:solidFill>
            </a:endParaRPr>
          </a:p>
        </p:txBody>
      </p:sp>
      <p:sp>
        <p:nvSpPr>
          <p:cNvPr id="16" name="Picture Placeholder 3"/>
          <p:cNvSpPr>
            <a:spLocks noGrp="1"/>
          </p:cNvSpPr>
          <p:nvPr>
            <p:ph type="pic" sz="quarter" idx="14" hasCustomPrompt="1"/>
          </p:nvPr>
        </p:nvSpPr>
        <p:spPr>
          <a:xfrm>
            <a:off x="387050" y="1412776"/>
            <a:ext cx="3500705" cy="2160240"/>
          </a:xfrm>
          <a:prstGeom prst="round2DiagRect">
            <a:avLst/>
          </a:prstGeom>
        </p:spPr>
        <p:txBody>
          <a:bodyPr vert="horz" lIns="72000" tIns="72000" rIns="72000" bIns="72000" rtlCol="0">
            <a:normAutofit/>
          </a:bodyPr>
          <a:lstStyle>
            <a:lvl1pPr>
              <a:defRPr lang="en-GB" sz="1400"/>
            </a:lvl1pPr>
          </a:lstStyle>
          <a:p>
            <a:pPr lvl="0"/>
            <a:r>
              <a:rPr lang="en-GB" dirty="0"/>
              <a:t>Picture placeholder</a:t>
            </a:r>
          </a:p>
        </p:txBody>
      </p:sp>
      <p:sp>
        <p:nvSpPr>
          <p:cNvPr id="17" name="Picture Placeholder 3"/>
          <p:cNvSpPr>
            <a:spLocks noGrp="1"/>
          </p:cNvSpPr>
          <p:nvPr>
            <p:ph type="pic" sz="quarter" idx="15" hasCustomPrompt="1"/>
          </p:nvPr>
        </p:nvSpPr>
        <p:spPr>
          <a:xfrm>
            <a:off x="4390544" y="1412776"/>
            <a:ext cx="3500705" cy="2160240"/>
          </a:xfrm>
          <a:prstGeom prst="round2DiagRect">
            <a:avLst/>
          </a:prstGeom>
        </p:spPr>
        <p:txBody>
          <a:bodyPr vert="horz" lIns="72000" tIns="72000" rIns="72000" bIns="72000" rtlCol="0">
            <a:normAutofit/>
          </a:bodyPr>
          <a:lstStyle>
            <a:lvl1pPr>
              <a:defRPr lang="en-GB" sz="1400"/>
            </a:lvl1pPr>
          </a:lstStyle>
          <a:p>
            <a:pPr lvl="0"/>
            <a:r>
              <a:rPr lang="en-GB" dirty="0"/>
              <a:t>Picture placeholder</a:t>
            </a:r>
          </a:p>
        </p:txBody>
      </p:sp>
      <p:sp>
        <p:nvSpPr>
          <p:cNvPr id="18" name="Picture Placeholder 3"/>
          <p:cNvSpPr>
            <a:spLocks noGrp="1"/>
          </p:cNvSpPr>
          <p:nvPr>
            <p:ph type="pic" sz="quarter" idx="16" hasCustomPrompt="1"/>
          </p:nvPr>
        </p:nvSpPr>
        <p:spPr>
          <a:xfrm>
            <a:off x="8394036" y="1412776"/>
            <a:ext cx="3500705" cy="2160240"/>
          </a:xfrm>
          <a:prstGeom prst="round2DiagRect">
            <a:avLst/>
          </a:prstGeom>
        </p:spPr>
        <p:txBody>
          <a:bodyPr vert="horz" lIns="72000" tIns="72000" rIns="72000" bIns="72000" rtlCol="0">
            <a:normAutofit/>
          </a:bodyPr>
          <a:lstStyle>
            <a:lvl1pPr>
              <a:defRPr lang="en-GB" sz="1400"/>
            </a:lvl1pPr>
          </a:lstStyle>
          <a:p>
            <a:pPr lvl="0"/>
            <a:r>
              <a:rPr lang="en-GB" dirty="0"/>
              <a:t>Picture placeholder</a:t>
            </a:r>
          </a:p>
        </p:txBody>
      </p:sp>
      <p:sp>
        <p:nvSpPr>
          <p:cNvPr id="20" name="Text Placeholder 4"/>
          <p:cNvSpPr>
            <a:spLocks noGrp="1"/>
          </p:cNvSpPr>
          <p:nvPr>
            <p:ph type="body" sz="quarter" idx="17"/>
          </p:nvPr>
        </p:nvSpPr>
        <p:spPr>
          <a:xfrm>
            <a:off x="431801" y="3703287"/>
            <a:ext cx="11462940" cy="2380344"/>
          </a:xfrm>
        </p:spPr>
        <p:txBody>
          <a:bodyPr>
            <a:normAutofit/>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ext Placeholder 4"/>
          <p:cNvSpPr>
            <a:spLocks noGrp="1"/>
          </p:cNvSpPr>
          <p:nvPr>
            <p:ph type="body" sz="quarter" idx="13"/>
          </p:nvPr>
        </p:nvSpPr>
        <p:spPr>
          <a:xfrm>
            <a:off x="393701" y="1039979"/>
            <a:ext cx="11462940" cy="288925"/>
          </a:xfrm>
        </p:spPr>
        <p:txBody>
          <a:bodyPr anchor="ctr">
            <a:noAutofit/>
          </a:bodyPr>
          <a:lstStyle>
            <a:lvl1pPr>
              <a:defRPr sz="1800" b="1" i="1">
                <a:solidFill>
                  <a:schemeClr val="bg1">
                    <a:lumMod val="50000"/>
                  </a:schemeClr>
                </a:solidFill>
              </a:defRPr>
            </a:lvl1pPr>
          </a:lstStyle>
          <a:p>
            <a:pPr lvl="0"/>
            <a:r>
              <a:rPr lang="en-US"/>
              <a:t>Click to edit Master text styles</a:t>
            </a:r>
          </a:p>
        </p:txBody>
      </p:sp>
    </p:spTree>
    <p:extLst>
      <p:ext uri="{BB962C8B-B14F-4D97-AF65-F5344CB8AC3E}">
        <p14:creationId xmlns:p14="http://schemas.microsoft.com/office/powerpoint/2010/main" val="13451692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Picture Layout 7">
    <p:spTree>
      <p:nvGrpSpPr>
        <p:cNvPr id="1" name=""/>
        <p:cNvGrpSpPr/>
        <p:nvPr/>
      </p:nvGrpSpPr>
      <p:grpSpPr>
        <a:xfrm>
          <a:off x="0" y="0"/>
          <a:ext cx="0" cy="0"/>
          <a:chOff x="0" y="0"/>
          <a:chExt cx="0" cy="0"/>
        </a:xfrm>
      </p:grpSpPr>
      <p:sp>
        <p:nvSpPr>
          <p:cNvPr id="2" name="Title 1"/>
          <p:cNvSpPr>
            <a:spLocks noGrp="1"/>
          </p:cNvSpPr>
          <p:nvPr>
            <p:ph type="title"/>
          </p:nvPr>
        </p:nvSpPr>
        <p:spPr>
          <a:xfrm>
            <a:off x="393701" y="180976"/>
            <a:ext cx="11462940" cy="559256"/>
          </a:xfrm>
        </p:spPr>
        <p:txBody>
          <a:bodyPr/>
          <a:lstStyle/>
          <a:p>
            <a:r>
              <a:rPr lang="en-US"/>
              <a:t>Click to edit Master title style</a:t>
            </a:r>
            <a:endParaRPr lang="en-ZA" dirty="0"/>
          </a:p>
        </p:txBody>
      </p:sp>
      <p:sp>
        <p:nvSpPr>
          <p:cNvPr id="17" name="Picture Placeholder 3"/>
          <p:cNvSpPr>
            <a:spLocks noGrp="1"/>
          </p:cNvSpPr>
          <p:nvPr>
            <p:ph type="pic" sz="quarter" idx="14" hasCustomPrompt="1"/>
          </p:nvPr>
        </p:nvSpPr>
        <p:spPr>
          <a:xfrm>
            <a:off x="431801" y="1412776"/>
            <a:ext cx="3878097" cy="1512168"/>
          </a:xfrm>
          <a:prstGeom prst="round2DiagRect">
            <a:avLst/>
          </a:prstGeom>
        </p:spPr>
        <p:txBody>
          <a:bodyPr vert="horz" lIns="72000" tIns="72000" rIns="72000" bIns="72000" rtlCol="0">
            <a:normAutofit/>
          </a:bodyPr>
          <a:lstStyle>
            <a:lvl1pPr>
              <a:defRPr lang="en-GB" sz="1400"/>
            </a:lvl1pPr>
          </a:lstStyle>
          <a:p>
            <a:pPr lvl="0"/>
            <a:r>
              <a:rPr lang="en-GB" dirty="0"/>
              <a:t>Picture placeholder</a:t>
            </a:r>
          </a:p>
        </p:txBody>
      </p:sp>
      <p:sp>
        <p:nvSpPr>
          <p:cNvPr id="19" name="Picture Placeholder 3"/>
          <p:cNvSpPr>
            <a:spLocks noGrp="1"/>
          </p:cNvSpPr>
          <p:nvPr>
            <p:ph type="pic" sz="quarter" idx="15" hasCustomPrompt="1"/>
          </p:nvPr>
        </p:nvSpPr>
        <p:spPr>
          <a:xfrm>
            <a:off x="431801" y="2975180"/>
            <a:ext cx="3878097" cy="1512168"/>
          </a:xfrm>
          <a:prstGeom prst="round2DiagRect">
            <a:avLst/>
          </a:prstGeom>
        </p:spPr>
        <p:txBody>
          <a:bodyPr vert="horz" lIns="72000" tIns="72000" rIns="72000" bIns="72000" rtlCol="0">
            <a:normAutofit/>
          </a:bodyPr>
          <a:lstStyle>
            <a:lvl1pPr>
              <a:defRPr lang="en-GB" sz="1400"/>
            </a:lvl1pPr>
          </a:lstStyle>
          <a:p>
            <a:pPr lvl="0"/>
            <a:r>
              <a:rPr lang="en-GB" dirty="0"/>
              <a:t>Picture placeholder</a:t>
            </a:r>
          </a:p>
        </p:txBody>
      </p:sp>
      <p:sp>
        <p:nvSpPr>
          <p:cNvPr id="20" name="Picture Placeholder 3"/>
          <p:cNvSpPr>
            <a:spLocks noGrp="1"/>
          </p:cNvSpPr>
          <p:nvPr>
            <p:ph type="pic" sz="quarter" idx="16" hasCustomPrompt="1"/>
          </p:nvPr>
        </p:nvSpPr>
        <p:spPr>
          <a:xfrm>
            <a:off x="431801" y="4537584"/>
            <a:ext cx="3878097" cy="1541098"/>
          </a:xfrm>
          <a:prstGeom prst="round2DiagRect">
            <a:avLst/>
          </a:prstGeom>
        </p:spPr>
        <p:txBody>
          <a:bodyPr vert="horz" lIns="72000" tIns="72000" rIns="72000" bIns="72000" rtlCol="0">
            <a:normAutofit/>
          </a:bodyPr>
          <a:lstStyle>
            <a:lvl1pPr>
              <a:defRPr lang="en-GB" sz="1400"/>
            </a:lvl1pPr>
          </a:lstStyle>
          <a:p>
            <a:pPr lvl="0"/>
            <a:r>
              <a:rPr lang="en-GB" dirty="0"/>
              <a:t>Picture placeholder</a:t>
            </a:r>
          </a:p>
        </p:txBody>
      </p:sp>
      <p:sp>
        <p:nvSpPr>
          <p:cNvPr id="21" name="Text Placeholder 4"/>
          <p:cNvSpPr>
            <a:spLocks noGrp="1"/>
          </p:cNvSpPr>
          <p:nvPr>
            <p:ph type="body" sz="quarter" idx="17"/>
          </p:nvPr>
        </p:nvSpPr>
        <p:spPr>
          <a:xfrm>
            <a:off x="4597929" y="1412776"/>
            <a:ext cx="7296811" cy="4664677"/>
          </a:xfrm>
        </p:spPr>
        <p:txBody>
          <a:bodyPr>
            <a:normAutofit/>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ext Placeholder 4"/>
          <p:cNvSpPr>
            <a:spLocks noGrp="1"/>
          </p:cNvSpPr>
          <p:nvPr>
            <p:ph type="body" sz="quarter" idx="13"/>
          </p:nvPr>
        </p:nvSpPr>
        <p:spPr>
          <a:xfrm>
            <a:off x="393701" y="1039979"/>
            <a:ext cx="11462940" cy="288925"/>
          </a:xfrm>
        </p:spPr>
        <p:txBody>
          <a:bodyPr anchor="ctr">
            <a:noAutofit/>
          </a:bodyPr>
          <a:lstStyle>
            <a:lvl1pPr>
              <a:defRPr sz="1800" b="1" i="1">
                <a:solidFill>
                  <a:schemeClr val="bg1">
                    <a:lumMod val="50000"/>
                  </a:schemeClr>
                </a:solidFill>
              </a:defRPr>
            </a:lvl1pPr>
          </a:lstStyle>
          <a:p>
            <a:pPr lvl="0"/>
            <a:r>
              <a:rPr lang="en-US"/>
              <a:t>Click to edit Master text styles</a:t>
            </a:r>
          </a:p>
        </p:txBody>
      </p:sp>
      <p:sp>
        <p:nvSpPr>
          <p:cNvPr id="11" name="Footer Placeholder 4">
            <a:extLst>
              <a:ext uri="{FF2B5EF4-FFF2-40B4-BE49-F238E27FC236}">
                <a16:creationId xmlns:a16="http://schemas.microsoft.com/office/drawing/2014/main" id="{EC4D7BC1-1A81-48DF-A283-3CD374BAB307}"/>
              </a:ext>
            </a:extLst>
          </p:cNvPr>
          <p:cNvSpPr>
            <a:spLocks noGrp="1"/>
          </p:cNvSpPr>
          <p:nvPr>
            <p:ph type="ftr" sz="quarter" idx="3"/>
            <p:custDataLst>
              <p:tags r:id="rId1"/>
            </p:custDataLst>
          </p:nvPr>
        </p:nvSpPr>
        <p:spPr>
          <a:xfrm>
            <a:off x="1599851" y="6407187"/>
            <a:ext cx="9285863" cy="230832"/>
          </a:xfrm>
          <a:prstGeom prst="rect">
            <a:avLst/>
          </a:prstGeom>
        </p:spPr>
        <p:txBody>
          <a:bodyPr vert="horz" lIns="0" tIns="72000" rIns="72000" bIns="0" rtlCol="0" anchor="b"/>
          <a:lstStyle>
            <a:lvl1pPr algn="ctr">
              <a:defRPr sz="1000">
                <a:solidFill>
                  <a:schemeClr val="accent3"/>
                </a:solidFill>
              </a:defRPr>
            </a:lvl1pPr>
          </a:lstStyle>
          <a:p>
            <a:endParaRPr lang="en-GB" dirty="0">
              <a:solidFill>
                <a:srgbClr val="998F86"/>
              </a:solidFill>
            </a:endParaRPr>
          </a:p>
        </p:txBody>
      </p:sp>
    </p:spTree>
    <p:extLst>
      <p:ext uri="{BB962C8B-B14F-4D97-AF65-F5344CB8AC3E}">
        <p14:creationId xmlns:p14="http://schemas.microsoft.com/office/powerpoint/2010/main" val="35298519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Picture Layout 7">
    <p:spTree>
      <p:nvGrpSpPr>
        <p:cNvPr id="1" name=""/>
        <p:cNvGrpSpPr/>
        <p:nvPr/>
      </p:nvGrpSpPr>
      <p:grpSpPr>
        <a:xfrm>
          <a:off x="0" y="0"/>
          <a:ext cx="0" cy="0"/>
          <a:chOff x="0" y="0"/>
          <a:chExt cx="0" cy="0"/>
        </a:xfrm>
      </p:grpSpPr>
      <p:sp>
        <p:nvSpPr>
          <p:cNvPr id="2" name="Title 1"/>
          <p:cNvSpPr>
            <a:spLocks noGrp="1"/>
          </p:cNvSpPr>
          <p:nvPr>
            <p:ph type="title"/>
          </p:nvPr>
        </p:nvSpPr>
        <p:spPr>
          <a:xfrm>
            <a:off x="393701" y="180976"/>
            <a:ext cx="11462940" cy="559256"/>
          </a:xfrm>
        </p:spPr>
        <p:txBody>
          <a:bodyPr/>
          <a:lstStyle/>
          <a:p>
            <a:r>
              <a:rPr lang="en-US"/>
              <a:t>Click to edit Master title style</a:t>
            </a:r>
            <a:endParaRPr lang="en-ZA" dirty="0"/>
          </a:p>
        </p:txBody>
      </p:sp>
      <p:sp>
        <p:nvSpPr>
          <p:cNvPr id="17" name="Picture Placeholder 3"/>
          <p:cNvSpPr>
            <a:spLocks noGrp="1"/>
          </p:cNvSpPr>
          <p:nvPr>
            <p:ph type="pic" sz="quarter" idx="14" hasCustomPrompt="1"/>
          </p:nvPr>
        </p:nvSpPr>
        <p:spPr>
          <a:xfrm>
            <a:off x="8016644" y="1412776"/>
            <a:ext cx="3878097" cy="1512168"/>
          </a:xfrm>
          <a:prstGeom prst="round2DiagRect">
            <a:avLst/>
          </a:prstGeom>
        </p:spPr>
        <p:txBody>
          <a:bodyPr vert="horz" lIns="72000" tIns="72000" rIns="72000" bIns="72000" rtlCol="0">
            <a:normAutofit/>
          </a:bodyPr>
          <a:lstStyle>
            <a:lvl1pPr>
              <a:defRPr lang="en-GB" sz="1400"/>
            </a:lvl1pPr>
          </a:lstStyle>
          <a:p>
            <a:pPr lvl="0"/>
            <a:r>
              <a:rPr lang="en-GB" dirty="0"/>
              <a:t>Picture placeholder</a:t>
            </a:r>
          </a:p>
        </p:txBody>
      </p:sp>
      <p:sp>
        <p:nvSpPr>
          <p:cNvPr id="19" name="Picture Placeholder 3"/>
          <p:cNvSpPr>
            <a:spLocks noGrp="1"/>
          </p:cNvSpPr>
          <p:nvPr>
            <p:ph type="pic" sz="quarter" idx="15" hasCustomPrompt="1"/>
          </p:nvPr>
        </p:nvSpPr>
        <p:spPr>
          <a:xfrm>
            <a:off x="8016644" y="2976533"/>
            <a:ext cx="3878097" cy="1512168"/>
          </a:xfrm>
          <a:prstGeom prst="round2DiagRect">
            <a:avLst/>
          </a:prstGeom>
        </p:spPr>
        <p:txBody>
          <a:bodyPr vert="horz" lIns="72000" tIns="72000" rIns="72000" bIns="72000" rtlCol="0">
            <a:normAutofit/>
          </a:bodyPr>
          <a:lstStyle>
            <a:lvl1pPr>
              <a:defRPr lang="en-GB" sz="1400"/>
            </a:lvl1pPr>
          </a:lstStyle>
          <a:p>
            <a:pPr lvl="0"/>
            <a:r>
              <a:rPr lang="en-GB" dirty="0"/>
              <a:t>Picture placeholder</a:t>
            </a:r>
          </a:p>
        </p:txBody>
      </p:sp>
      <p:sp>
        <p:nvSpPr>
          <p:cNvPr id="20" name="Picture Placeholder 3"/>
          <p:cNvSpPr>
            <a:spLocks noGrp="1"/>
          </p:cNvSpPr>
          <p:nvPr>
            <p:ph type="pic" sz="quarter" idx="16" hasCustomPrompt="1"/>
          </p:nvPr>
        </p:nvSpPr>
        <p:spPr>
          <a:xfrm>
            <a:off x="8016644" y="4540290"/>
            <a:ext cx="3878097" cy="1548783"/>
          </a:xfrm>
          <a:prstGeom prst="round2DiagRect">
            <a:avLst/>
          </a:prstGeom>
        </p:spPr>
        <p:txBody>
          <a:bodyPr vert="horz" lIns="72000" tIns="72000" rIns="72000" bIns="72000" rtlCol="0">
            <a:normAutofit/>
          </a:bodyPr>
          <a:lstStyle>
            <a:lvl1pPr>
              <a:defRPr lang="en-GB" sz="1400"/>
            </a:lvl1pPr>
          </a:lstStyle>
          <a:p>
            <a:pPr lvl="0"/>
            <a:r>
              <a:rPr lang="en-GB" dirty="0"/>
              <a:t>Picture placeholder</a:t>
            </a:r>
          </a:p>
        </p:txBody>
      </p:sp>
      <p:sp>
        <p:nvSpPr>
          <p:cNvPr id="10" name="Text Placeholder 4"/>
          <p:cNvSpPr>
            <a:spLocks noGrp="1"/>
          </p:cNvSpPr>
          <p:nvPr>
            <p:ph type="body" sz="quarter" idx="17"/>
          </p:nvPr>
        </p:nvSpPr>
        <p:spPr>
          <a:xfrm>
            <a:off x="431801" y="1412778"/>
            <a:ext cx="7405311" cy="4665905"/>
          </a:xfrm>
        </p:spPr>
        <p:txBody>
          <a:bodyPr>
            <a:normAutofit/>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Text Placeholder 4"/>
          <p:cNvSpPr>
            <a:spLocks noGrp="1"/>
          </p:cNvSpPr>
          <p:nvPr>
            <p:ph type="body" sz="quarter" idx="13"/>
          </p:nvPr>
        </p:nvSpPr>
        <p:spPr>
          <a:xfrm>
            <a:off x="393701" y="1039979"/>
            <a:ext cx="11462940" cy="288925"/>
          </a:xfrm>
        </p:spPr>
        <p:txBody>
          <a:bodyPr anchor="ctr">
            <a:noAutofit/>
          </a:bodyPr>
          <a:lstStyle>
            <a:lvl1pPr>
              <a:defRPr sz="1800" b="1" i="1">
                <a:solidFill>
                  <a:schemeClr val="bg1">
                    <a:lumMod val="50000"/>
                  </a:schemeClr>
                </a:solidFill>
              </a:defRPr>
            </a:lvl1pPr>
          </a:lstStyle>
          <a:p>
            <a:pPr lvl="0"/>
            <a:r>
              <a:rPr lang="en-US"/>
              <a:t>Click to edit Master text styles</a:t>
            </a:r>
          </a:p>
        </p:txBody>
      </p:sp>
      <p:sp>
        <p:nvSpPr>
          <p:cNvPr id="12" name="Footer Placeholder 4">
            <a:extLst>
              <a:ext uri="{FF2B5EF4-FFF2-40B4-BE49-F238E27FC236}">
                <a16:creationId xmlns:a16="http://schemas.microsoft.com/office/drawing/2014/main" id="{61BCABC3-1214-472E-B5E8-30A1A4A2F1E1}"/>
              </a:ext>
            </a:extLst>
          </p:cNvPr>
          <p:cNvSpPr>
            <a:spLocks noGrp="1"/>
          </p:cNvSpPr>
          <p:nvPr>
            <p:ph type="ftr" sz="quarter" idx="3"/>
            <p:custDataLst>
              <p:tags r:id="rId1"/>
            </p:custDataLst>
          </p:nvPr>
        </p:nvSpPr>
        <p:spPr>
          <a:xfrm>
            <a:off x="1599851" y="6407187"/>
            <a:ext cx="9285863" cy="230832"/>
          </a:xfrm>
          <a:prstGeom prst="rect">
            <a:avLst/>
          </a:prstGeom>
        </p:spPr>
        <p:txBody>
          <a:bodyPr vert="horz" lIns="0" tIns="72000" rIns="72000" bIns="0" rtlCol="0" anchor="b"/>
          <a:lstStyle>
            <a:lvl1pPr algn="ctr">
              <a:defRPr sz="1000">
                <a:solidFill>
                  <a:schemeClr val="accent3"/>
                </a:solidFill>
              </a:defRPr>
            </a:lvl1pPr>
          </a:lstStyle>
          <a:p>
            <a:endParaRPr lang="en-GB" dirty="0">
              <a:solidFill>
                <a:srgbClr val="998F86"/>
              </a:solidFill>
            </a:endParaRPr>
          </a:p>
        </p:txBody>
      </p:sp>
    </p:spTree>
    <p:extLst>
      <p:ext uri="{BB962C8B-B14F-4D97-AF65-F5344CB8AC3E}">
        <p14:creationId xmlns:p14="http://schemas.microsoft.com/office/powerpoint/2010/main" val="20403636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1_Back Slide &quot;Thank You&quot;">
    <p:bg>
      <p:bgPr>
        <a:solidFill>
          <a:srgbClr val="001484"/>
        </a:solidFill>
        <a:effectLst/>
      </p:bgPr>
    </p:bg>
    <p:spTree>
      <p:nvGrpSpPr>
        <p:cNvPr id="1" name=""/>
        <p:cNvGrpSpPr/>
        <p:nvPr/>
      </p:nvGrpSpPr>
      <p:grpSpPr>
        <a:xfrm>
          <a:off x="0" y="0"/>
          <a:ext cx="0" cy="0"/>
          <a:chOff x="0" y="0"/>
          <a:chExt cx="0" cy="0"/>
        </a:xfrm>
      </p:grpSpPr>
      <p:sp>
        <p:nvSpPr>
          <p:cNvPr id="2" name="Rectangle 1"/>
          <p:cNvSpPr/>
          <p:nvPr userDrawn="1"/>
        </p:nvSpPr>
        <p:spPr>
          <a:xfrm>
            <a:off x="2913435" y="1790072"/>
            <a:ext cx="6336704" cy="28803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solidFill>
                <a:prstClr val="white"/>
              </a:solidFill>
            </a:endParaRPr>
          </a:p>
        </p:txBody>
      </p:sp>
      <p:sp>
        <p:nvSpPr>
          <p:cNvPr id="12" name="Text Placeholder 5"/>
          <p:cNvSpPr>
            <a:spLocks noGrp="1"/>
          </p:cNvSpPr>
          <p:nvPr>
            <p:ph type="body" sz="quarter" idx="10" hasCustomPrompt="1"/>
          </p:nvPr>
        </p:nvSpPr>
        <p:spPr>
          <a:xfrm>
            <a:off x="3779997" y="2696461"/>
            <a:ext cx="5196324" cy="266322"/>
          </a:xfrm>
        </p:spPr>
        <p:txBody>
          <a:bodyPr lIns="36000" rIns="36000" anchor="ctr">
            <a:noAutofit/>
          </a:bodyPr>
          <a:lstStyle>
            <a:lvl1pPr>
              <a:defRPr sz="1400">
                <a:solidFill>
                  <a:schemeClr val="tx2"/>
                </a:solidFill>
              </a:defRPr>
            </a:lvl1pPr>
          </a:lstStyle>
          <a:p>
            <a:pPr lvl="0"/>
            <a:r>
              <a:rPr lang="en-US" dirty="0"/>
              <a:t>Name Surname</a:t>
            </a:r>
            <a:endParaRPr lang="en-GB" dirty="0"/>
          </a:p>
        </p:txBody>
      </p:sp>
      <p:sp>
        <p:nvSpPr>
          <p:cNvPr id="13" name="Text Placeholder 5"/>
          <p:cNvSpPr>
            <a:spLocks noGrp="1"/>
          </p:cNvSpPr>
          <p:nvPr>
            <p:ph type="body" sz="quarter" idx="11" hasCustomPrompt="1"/>
          </p:nvPr>
        </p:nvSpPr>
        <p:spPr>
          <a:xfrm>
            <a:off x="3779997" y="2963910"/>
            <a:ext cx="5196324" cy="266322"/>
          </a:xfrm>
        </p:spPr>
        <p:txBody>
          <a:bodyPr lIns="36000" rIns="36000" anchor="ctr">
            <a:noAutofit/>
          </a:bodyPr>
          <a:lstStyle>
            <a:lvl1pPr>
              <a:defRPr sz="1100" b="0">
                <a:solidFill>
                  <a:schemeClr val="tx2"/>
                </a:solidFill>
              </a:defRPr>
            </a:lvl1pPr>
          </a:lstStyle>
          <a:p>
            <a:pPr lvl="0"/>
            <a:r>
              <a:rPr lang="en-US" dirty="0"/>
              <a:t>Directory</a:t>
            </a:r>
            <a:endParaRPr lang="en-GB" dirty="0"/>
          </a:p>
        </p:txBody>
      </p:sp>
      <p:sp>
        <p:nvSpPr>
          <p:cNvPr id="14" name="Text Placeholder 5"/>
          <p:cNvSpPr>
            <a:spLocks noGrp="1"/>
          </p:cNvSpPr>
          <p:nvPr>
            <p:ph type="body" sz="quarter" idx="12" hasCustomPrompt="1"/>
          </p:nvPr>
        </p:nvSpPr>
        <p:spPr>
          <a:xfrm>
            <a:off x="4246240" y="3494035"/>
            <a:ext cx="1920213" cy="266322"/>
          </a:xfrm>
        </p:spPr>
        <p:txBody>
          <a:bodyPr lIns="36000" rIns="36000" anchor="ctr">
            <a:noAutofit/>
          </a:bodyPr>
          <a:lstStyle>
            <a:lvl1pPr>
              <a:defRPr sz="1100" b="0">
                <a:solidFill>
                  <a:schemeClr val="tx2"/>
                </a:solidFill>
              </a:defRPr>
            </a:lvl1pPr>
          </a:lstStyle>
          <a:p>
            <a:pPr lvl="0"/>
            <a:r>
              <a:rPr lang="en-US" dirty="0"/>
              <a:t>+27 (0)21 XXX XXXX</a:t>
            </a:r>
            <a:endParaRPr lang="en-GB" dirty="0"/>
          </a:p>
        </p:txBody>
      </p:sp>
      <p:sp>
        <p:nvSpPr>
          <p:cNvPr id="15" name="Rectangle 14"/>
          <p:cNvSpPr/>
          <p:nvPr userDrawn="1"/>
        </p:nvSpPr>
        <p:spPr>
          <a:xfrm>
            <a:off x="3779996" y="3497483"/>
            <a:ext cx="536899" cy="261610"/>
          </a:xfrm>
          <a:prstGeom prst="rect">
            <a:avLst/>
          </a:prstGeom>
        </p:spPr>
        <p:txBody>
          <a:bodyPr vert="horz" lIns="36000" tIns="72000" rIns="36000" bIns="72000" rtlCol="0" anchor="ctr">
            <a:noAutofit/>
          </a:bodyPr>
          <a:lstStyle/>
          <a:p>
            <a:pPr>
              <a:spcBef>
                <a:spcPts val="300"/>
              </a:spcBef>
              <a:buFont typeface="Arial" pitchFamily="34" charset="0"/>
              <a:buNone/>
            </a:pPr>
            <a:r>
              <a:rPr lang="en-GB" sz="1100" b="1" dirty="0">
                <a:solidFill>
                  <a:srgbClr val="003399"/>
                </a:solidFill>
              </a:rPr>
              <a:t>Tel:</a:t>
            </a:r>
          </a:p>
        </p:txBody>
      </p:sp>
      <p:sp>
        <p:nvSpPr>
          <p:cNvPr id="16" name="Text Placeholder 5"/>
          <p:cNvSpPr>
            <a:spLocks noGrp="1"/>
          </p:cNvSpPr>
          <p:nvPr>
            <p:ph type="body" sz="quarter" idx="13" hasCustomPrompt="1"/>
          </p:nvPr>
        </p:nvSpPr>
        <p:spPr>
          <a:xfrm>
            <a:off x="6840159" y="3494035"/>
            <a:ext cx="1920213" cy="266322"/>
          </a:xfrm>
        </p:spPr>
        <p:txBody>
          <a:bodyPr lIns="36000" rIns="36000" anchor="ctr">
            <a:noAutofit/>
          </a:bodyPr>
          <a:lstStyle>
            <a:lvl1pPr>
              <a:defRPr sz="1100" b="0">
                <a:solidFill>
                  <a:schemeClr val="tx2"/>
                </a:solidFill>
              </a:defRPr>
            </a:lvl1pPr>
          </a:lstStyle>
          <a:p>
            <a:pPr lvl="0"/>
            <a:r>
              <a:rPr lang="en-US" dirty="0"/>
              <a:t>+27 (0)21 XXX XXXX</a:t>
            </a:r>
            <a:endParaRPr lang="en-GB" dirty="0"/>
          </a:p>
        </p:txBody>
      </p:sp>
      <p:sp>
        <p:nvSpPr>
          <p:cNvPr id="17" name="Rectangle 16"/>
          <p:cNvSpPr/>
          <p:nvPr userDrawn="1"/>
        </p:nvSpPr>
        <p:spPr>
          <a:xfrm>
            <a:off x="6373915" y="3497483"/>
            <a:ext cx="536899" cy="261610"/>
          </a:xfrm>
          <a:prstGeom prst="rect">
            <a:avLst/>
          </a:prstGeom>
        </p:spPr>
        <p:txBody>
          <a:bodyPr vert="horz" lIns="36000" tIns="72000" rIns="36000" bIns="72000" rtlCol="0" anchor="ctr">
            <a:noAutofit/>
          </a:bodyPr>
          <a:lstStyle/>
          <a:p>
            <a:pPr>
              <a:spcBef>
                <a:spcPts val="300"/>
              </a:spcBef>
              <a:buFont typeface="Arial" pitchFamily="34" charset="0"/>
              <a:buNone/>
            </a:pPr>
            <a:r>
              <a:rPr lang="en-GB" sz="1100" b="1" dirty="0">
                <a:solidFill>
                  <a:srgbClr val="003399"/>
                </a:solidFill>
              </a:rPr>
              <a:t>Fax:</a:t>
            </a:r>
          </a:p>
        </p:txBody>
      </p:sp>
      <p:sp>
        <p:nvSpPr>
          <p:cNvPr id="18" name="Text Placeholder 5"/>
          <p:cNvSpPr>
            <a:spLocks noGrp="1"/>
          </p:cNvSpPr>
          <p:nvPr>
            <p:ph type="body" sz="quarter" idx="14" hasCustomPrompt="1"/>
          </p:nvPr>
        </p:nvSpPr>
        <p:spPr>
          <a:xfrm>
            <a:off x="3779997" y="3768568"/>
            <a:ext cx="4978745" cy="266322"/>
          </a:xfrm>
        </p:spPr>
        <p:txBody>
          <a:bodyPr lIns="36000" rIns="36000" anchor="ctr">
            <a:noAutofit/>
          </a:bodyPr>
          <a:lstStyle>
            <a:lvl1pPr>
              <a:defRPr sz="1100" b="0">
                <a:solidFill>
                  <a:schemeClr val="tx2"/>
                </a:solidFill>
              </a:defRPr>
            </a:lvl1pPr>
          </a:lstStyle>
          <a:p>
            <a:pPr lvl="0"/>
            <a:r>
              <a:rPr lang="en-US" dirty="0"/>
              <a:t>Name.Surname@westerncape.gov.za</a:t>
            </a:r>
            <a:endParaRPr lang="en-GB" dirty="0"/>
          </a:p>
        </p:txBody>
      </p:sp>
      <p:sp>
        <p:nvSpPr>
          <p:cNvPr id="19" name="Rectangle 18"/>
          <p:cNvSpPr/>
          <p:nvPr userDrawn="1"/>
        </p:nvSpPr>
        <p:spPr>
          <a:xfrm>
            <a:off x="3779996" y="4043102"/>
            <a:ext cx="4978745" cy="261610"/>
          </a:xfrm>
          <a:prstGeom prst="rect">
            <a:avLst/>
          </a:prstGeom>
        </p:spPr>
        <p:txBody>
          <a:bodyPr vert="horz" lIns="36000" tIns="72000" rIns="36000" bIns="72000" rtlCol="0" anchor="ctr">
            <a:noAutofit/>
          </a:bodyPr>
          <a:lstStyle/>
          <a:p>
            <a:pPr>
              <a:spcBef>
                <a:spcPts val="300"/>
              </a:spcBef>
              <a:buFont typeface="Arial" pitchFamily="34" charset="0"/>
              <a:buNone/>
            </a:pPr>
            <a:r>
              <a:rPr lang="en-GB" sz="1100" b="1" dirty="0">
                <a:solidFill>
                  <a:srgbClr val="003399"/>
                </a:solidFill>
              </a:rPr>
              <a:t>www.westerncape.gov.za</a:t>
            </a:r>
          </a:p>
        </p:txBody>
      </p:sp>
      <p:sp>
        <p:nvSpPr>
          <p:cNvPr id="6" name="Rectangle 5"/>
          <p:cNvSpPr/>
          <p:nvPr userDrawn="1"/>
        </p:nvSpPr>
        <p:spPr>
          <a:xfrm>
            <a:off x="393700" y="565702"/>
            <a:ext cx="2404826" cy="584775"/>
          </a:xfrm>
          <a:prstGeom prst="rect">
            <a:avLst/>
          </a:prstGeom>
        </p:spPr>
        <p:txBody>
          <a:bodyPr wrap="none">
            <a:spAutoFit/>
          </a:bodyPr>
          <a:lstStyle/>
          <a:p>
            <a:r>
              <a:rPr lang="en-US" sz="3200" dirty="0">
                <a:solidFill>
                  <a:prstClr val="white"/>
                </a:solidFill>
                <a:ea typeface="+mj-ea"/>
                <a:cs typeface="+mj-cs"/>
              </a:rPr>
              <a:t>Contact Us</a:t>
            </a:r>
            <a:endParaRPr lang="en-GB" sz="2400" dirty="0">
              <a:solidFill>
                <a:prstClr val="white"/>
              </a:solidFill>
            </a:endParaRPr>
          </a:p>
        </p:txBody>
      </p:sp>
      <p:sp>
        <p:nvSpPr>
          <p:cNvPr id="24" name="Text Placeholder 5"/>
          <p:cNvSpPr>
            <a:spLocks noGrp="1"/>
          </p:cNvSpPr>
          <p:nvPr>
            <p:ph type="body" sz="quarter" idx="15" hasCustomPrompt="1"/>
          </p:nvPr>
        </p:nvSpPr>
        <p:spPr>
          <a:xfrm>
            <a:off x="3779995" y="4333520"/>
            <a:ext cx="4465773" cy="266322"/>
          </a:xfrm>
        </p:spPr>
        <p:txBody>
          <a:bodyPr lIns="36000" rIns="36000" anchor="ctr">
            <a:noAutofit/>
          </a:bodyPr>
          <a:lstStyle>
            <a:lvl1pPr>
              <a:defRPr sz="1100" b="0" baseline="0">
                <a:solidFill>
                  <a:schemeClr val="tx2"/>
                </a:solidFill>
              </a:defRPr>
            </a:lvl1pPr>
          </a:lstStyle>
          <a:p>
            <a:pPr lvl="0"/>
            <a:r>
              <a:rPr lang="en-ZA" dirty="0"/>
              <a:t>Fill in your address</a:t>
            </a:r>
          </a:p>
        </p:txBody>
      </p:sp>
      <p:pic>
        <p:nvPicPr>
          <p:cNvPr id="20"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p:blipFill>
        <p:spPr bwMode="auto">
          <a:xfrm>
            <a:off x="3029719" y="1859446"/>
            <a:ext cx="2217710" cy="849217"/>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Shape, rectangle&#10;&#10;Description automatically generated">
            <a:extLst>
              <a:ext uri="{FF2B5EF4-FFF2-40B4-BE49-F238E27FC236}">
                <a16:creationId xmlns:a16="http://schemas.microsoft.com/office/drawing/2014/main" id="{4B218B1C-103E-40ED-AFB3-E83144F6820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779995" y="3331665"/>
            <a:ext cx="5470144" cy="64873"/>
          </a:xfrm>
          <a:prstGeom prst="rect">
            <a:avLst/>
          </a:prstGeom>
        </p:spPr>
      </p:pic>
      <p:pic>
        <p:nvPicPr>
          <p:cNvPr id="21" name="Picture 20">
            <a:extLst>
              <a:ext uri="{FF2B5EF4-FFF2-40B4-BE49-F238E27FC236}">
                <a16:creationId xmlns:a16="http://schemas.microsoft.com/office/drawing/2014/main" id="{DA8D2C92-4EE7-49EC-A145-3B01C85A7366}"/>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7795191" y="1942011"/>
            <a:ext cx="1233523" cy="641989"/>
          </a:xfrm>
          <a:prstGeom prst="rect">
            <a:avLst/>
          </a:prstGeom>
        </p:spPr>
      </p:pic>
    </p:spTree>
    <p:extLst>
      <p:ext uri="{BB962C8B-B14F-4D97-AF65-F5344CB8AC3E}">
        <p14:creationId xmlns:p14="http://schemas.microsoft.com/office/powerpoint/2010/main" val="6063558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Back Slide &quot;Thank You&quot;">
    <p:bg>
      <p:bgPr>
        <a:solidFill>
          <a:srgbClr val="001484"/>
        </a:solidFill>
        <a:effectLst/>
      </p:bgPr>
    </p:bg>
    <p:spTree>
      <p:nvGrpSpPr>
        <p:cNvPr id="1" name=""/>
        <p:cNvGrpSpPr/>
        <p:nvPr/>
      </p:nvGrpSpPr>
      <p:grpSpPr>
        <a:xfrm>
          <a:off x="0" y="0"/>
          <a:ext cx="0" cy="0"/>
          <a:chOff x="0" y="0"/>
          <a:chExt cx="0" cy="0"/>
        </a:xfrm>
      </p:grpSpPr>
      <p:sp>
        <p:nvSpPr>
          <p:cNvPr id="9" name="Title 1"/>
          <p:cNvSpPr txBox="1">
            <a:spLocks/>
          </p:cNvSpPr>
          <p:nvPr userDrawn="1"/>
        </p:nvSpPr>
        <p:spPr>
          <a:xfrm>
            <a:off x="2351584" y="3861049"/>
            <a:ext cx="9601067" cy="1083419"/>
          </a:xfrm>
          <a:prstGeom prst="rect">
            <a:avLst/>
          </a:prstGeom>
        </p:spPr>
        <p:txBody>
          <a:bodyPr wrap="none"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spcAft>
                <a:spcPts val="2400"/>
              </a:spcAft>
            </a:pPr>
            <a:r>
              <a:rPr lang="en-US" sz="3200" dirty="0">
                <a:solidFill>
                  <a:prstClr val="white"/>
                </a:solidFill>
                <a:cs typeface="Century Gothic"/>
              </a:rPr>
              <a:t>Thank you</a:t>
            </a:r>
          </a:p>
        </p:txBody>
      </p:sp>
      <p:pic>
        <p:nvPicPr>
          <p:cNvPr id="4" name="Picture 3" descr="Shape, rectangle&#10;&#10;Description automatically generated">
            <a:extLst>
              <a:ext uri="{FF2B5EF4-FFF2-40B4-BE49-F238E27FC236}">
                <a16:creationId xmlns:a16="http://schemas.microsoft.com/office/drawing/2014/main" id="{964789CB-CD92-405B-9055-78FC1169E82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3700" y="3364896"/>
            <a:ext cx="11798299" cy="64104"/>
          </a:xfrm>
          <a:prstGeom prst="rect">
            <a:avLst/>
          </a:prstGeom>
        </p:spPr>
      </p:pic>
    </p:spTree>
    <p:extLst>
      <p:ext uri="{BB962C8B-B14F-4D97-AF65-F5344CB8AC3E}">
        <p14:creationId xmlns:p14="http://schemas.microsoft.com/office/powerpoint/2010/main" val="3904491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3701" y="180976"/>
            <a:ext cx="11462940" cy="559256"/>
          </a:xfrm>
        </p:spPr>
        <p:txBody>
          <a:bodyPr wrap="none">
            <a:noAutofit/>
          </a:bodyPr>
          <a:lstStyle/>
          <a:p>
            <a:r>
              <a:rPr lang="en-US"/>
              <a:t>Click to edit Master title style</a:t>
            </a:r>
            <a:endParaRPr lang="en-ZA"/>
          </a:p>
        </p:txBody>
      </p:sp>
      <p:sp>
        <p:nvSpPr>
          <p:cNvPr id="14" name="Text Placeholder 4"/>
          <p:cNvSpPr>
            <a:spLocks noGrp="1"/>
          </p:cNvSpPr>
          <p:nvPr>
            <p:ph type="body" sz="quarter" idx="10"/>
          </p:nvPr>
        </p:nvSpPr>
        <p:spPr>
          <a:xfrm>
            <a:off x="393701" y="1196753"/>
            <a:ext cx="5414268" cy="4896073"/>
          </a:xfrm>
        </p:spPr>
        <p:txBody>
          <a:bodyPr>
            <a:normAutofit/>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5" name="Text Placeholder 4"/>
          <p:cNvSpPr>
            <a:spLocks noGrp="1"/>
          </p:cNvSpPr>
          <p:nvPr>
            <p:ph type="body" sz="quarter" idx="11"/>
          </p:nvPr>
        </p:nvSpPr>
        <p:spPr>
          <a:xfrm>
            <a:off x="6442373" y="1196753"/>
            <a:ext cx="5414268" cy="4896073"/>
          </a:xfrm>
        </p:spPr>
        <p:txBody>
          <a:bodyPr>
            <a:normAutofit/>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4">
            <a:extLst>
              <a:ext uri="{FF2B5EF4-FFF2-40B4-BE49-F238E27FC236}">
                <a16:creationId xmlns:a16="http://schemas.microsoft.com/office/drawing/2014/main" id="{1D3AF1FC-F656-47D2-9285-DE82788DAFCF}"/>
              </a:ext>
            </a:extLst>
          </p:cNvPr>
          <p:cNvSpPr>
            <a:spLocks noGrp="1"/>
          </p:cNvSpPr>
          <p:nvPr>
            <p:ph type="ftr" sz="quarter" idx="3"/>
            <p:custDataLst>
              <p:tags r:id="rId1"/>
            </p:custDataLst>
          </p:nvPr>
        </p:nvSpPr>
        <p:spPr>
          <a:xfrm>
            <a:off x="1599851" y="6407187"/>
            <a:ext cx="9285863" cy="230832"/>
          </a:xfrm>
          <a:prstGeom prst="rect">
            <a:avLst/>
          </a:prstGeom>
        </p:spPr>
        <p:txBody>
          <a:bodyPr vert="horz" lIns="0" tIns="72000" rIns="72000" bIns="0" rtlCol="0" anchor="b"/>
          <a:lstStyle>
            <a:lvl1pPr algn="ctr">
              <a:defRPr sz="1000">
                <a:solidFill>
                  <a:schemeClr val="accent3"/>
                </a:solidFill>
              </a:defRPr>
            </a:lvl1pPr>
          </a:lstStyle>
          <a:p>
            <a:endParaRPr lang="en-GB" dirty="0">
              <a:solidFill>
                <a:srgbClr val="998F86"/>
              </a:solidFill>
            </a:endParaRPr>
          </a:p>
        </p:txBody>
      </p:sp>
    </p:spTree>
    <p:extLst>
      <p:ext uri="{BB962C8B-B14F-4D97-AF65-F5344CB8AC3E}">
        <p14:creationId xmlns:p14="http://schemas.microsoft.com/office/powerpoint/2010/main" val="3142471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wrap="none">
            <a:noAutofit/>
          </a:bodyPr>
          <a:lstStyle/>
          <a:p>
            <a:r>
              <a:rPr lang="en-US"/>
              <a:t>Click to edit Master title style</a:t>
            </a:r>
            <a:endParaRPr lang="en-ZA"/>
          </a:p>
        </p:txBody>
      </p:sp>
      <p:sp>
        <p:nvSpPr>
          <p:cNvPr id="4" name="Footer Placeholder 4">
            <a:extLst>
              <a:ext uri="{FF2B5EF4-FFF2-40B4-BE49-F238E27FC236}">
                <a16:creationId xmlns:a16="http://schemas.microsoft.com/office/drawing/2014/main" id="{82295536-04D3-4EBA-AF75-57AA54A5A5B7}"/>
              </a:ext>
            </a:extLst>
          </p:cNvPr>
          <p:cNvSpPr>
            <a:spLocks noGrp="1"/>
          </p:cNvSpPr>
          <p:nvPr>
            <p:ph type="ftr" sz="quarter" idx="3"/>
            <p:custDataLst>
              <p:tags r:id="rId1"/>
            </p:custDataLst>
          </p:nvPr>
        </p:nvSpPr>
        <p:spPr>
          <a:xfrm>
            <a:off x="1599851" y="6407187"/>
            <a:ext cx="9285863" cy="230832"/>
          </a:xfrm>
          <a:prstGeom prst="rect">
            <a:avLst/>
          </a:prstGeom>
        </p:spPr>
        <p:txBody>
          <a:bodyPr vert="horz" lIns="0" tIns="72000" rIns="72000" bIns="0" rtlCol="0" anchor="b"/>
          <a:lstStyle>
            <a:lvl1pPr algn="ctr">
              <a:defRPr sz="1000">
                <a:solidFill>
                  <a:schemeClr val="accent3"/>
                </a:solidFill>
              </a:defRPr>
            </a:lvl1pPr>
          </a:lstStyle>
          <a:p>
            <a:endParaRPr lang="en-GB" dirty="0">
              <a:solidFill>
                <a:srgbClr val="998F86"/>
              </a:solidFill>
            </a:endParaRPr>
          </a:p>
        </p:txBody>
      </p:sp>
    </p:spTree>
    <p:extLst>
      <p:ext uri="{BB962C8B-B14F-4D97-AF65-F5344CB8AC3E}">
        <p14:creationId xmlns:p14="http://schemas.microsoft.com/office/powerpoint/2010/main" val="1660245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3701" y="180976"/>
            <a:ext cx="11462940" cy="559256"/>
          </a:xfrm>
        </p:spPr>
        <p:txBody>
          <a:bodyPr/>
          <a:lstStyle/>
          <a:p>
            <a:r>
              <a:rPr lang="en-US"/>
              <a:t>Click to edit Master title style</a:t>
            </a:r>
            <a:endParaRPr lang="en-ZA" dirty="0"/>
          </a:p>
        </p:txBody>
      </p:sp>
      <p:sp>
        <p:nvSpPr>
          <p:cNvPr id="5" name="Text Placeholder 4"/>
          <p:cNvSpPr>
            <a:spLocks noGrp="1"/>
          </p:cNvSpPr>
          <p:nvPr>
            <p:ph type="body" sz="quarter" idx="13"/>
          </p:nvPr>
        </p:nvSpPr>
        <p:spPr>
          <a:xfrm>
            <a:off x="393701" y="1039979"/>
            <a:ext cx="11462940" cy="288925"/>
          </a:xfrm>
        </p:spPr>
        <p:txBody>
          <a:bodyPr anchor="ctr">
            <a:noAutofit/>
          </a:bodyPr>
          <a:lstStyle>
            <a:lvl1pPr>
              <a:defRPr sz="1800" b="1" i="1">
                <a:solidFill>
                  <a:schemeClr val="bg1">
                    <a:lumMod val="50000"/>
                  </a:schemeClr>
                </a:solidFill>
              </a:defRPr>
            </a:lvl1pPr>
          </a:lstStyle>
          <a:p>
            <a:pPr lvl="0"/>
            <a:r>
              <a:rPr lang="en-US"/>
              <a:t>Click to edit Master text styles</a:t>
            </a:r>
          </a:p>
        </p:txBody>
      </p:sp>
      <p:sp>
        <p:nvSpPr>
          <p:cNvPr id="11" name="Text Placeholder 4"/>
          <p:cNvSpPr>
            <a:spLocks noGrp="1"/>
          </p:cNvSpPr>
          <p:nvPr>
            <p:ph type="body" sz="quarter" idx="10"/>
          </p:nvPr>
        </p:nvSpPr>
        <p:spPr>
          <a:xfrm>
            <a:off x="393701" y="1412777"/>
            <a:ext cx="11462940" cy="46800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4">
            <a:extLst>
              <a:ext uri="{FF2B5EF4-FFF2-40B4-BE49-F238E27FC236}">
                <a16:creationId xmlns:a16="http://schemas.microsoft.com/office/drawing/2014/main" id="{2CD10269-A7BC-4AEF-8C92-4CA5CA140DF9}"/>
              </a:ext>
            </a:extLst>
          </p:cNvPr>
          <p:cNvSpPr>
            <a:spLocks noGrp="1"/>
          </p:cNvSpPr>
          <p:nvPr>
            <p:ph type="ftr" sz="quarter" idx="3"/>
            <p:custDataLst>
              <p:tags r:id="rId1"/>
            </p:custDataLst>
          </p:nvPr>
        </p:nvSpPr>
        <p:spPr>
          <a:xfrm>
            <a:off x="1599851" y="6407187"/>
            <a:ext cx="9285863" cy="230832"/>
          </a:xfrm>
          <a:prstGeom prst="rect">
            <a:avLst/>
          </a:prstGeom>
        </p:spPr>
        <p:txBody>
          <a:bodyPr vert="horz" lIns="0" tIns="72000" rIns="72000" bIns="0" rtlCol="0" anchor="b"/>
          <a:lstStyle>
            <a:lvl1pPr algn="ctr">
              <a:defRPr sz="1000">
                <a:solidFill>
                  <a:schemeClr val="accent3"/>
                </a:solidFill>
              </a:defRPr>
            </a:lvl1pPr>
          </a:lstStyle>
          <a:p>
            <a:endParaRPr lang="en-GB" dirty="0">
              <a:solidFill>
                <a:srgbClr val="998F86"/>
              </a:solidFill>
            </a:endParaRPr>
          </a:p>
        </p:txBody>
      </p:sp>
    </p:spTree>
    <p:extLst>
      <p:ext uri="{BB962C8B-B14F-4D97-AF65-F5344CB8AC3E}">
        <p14:creationId xmlns:p14="http://schemas.microsoft.com/office/powerpoint/2010/main" val="1116769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Sub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3701" y="180976"/>
            <a:ext cx="11462940" cy="559256"/>
          </a:xfrm>
        </p:spPr>
        <p:txBody>
          <a:bodyPr/>
          <a:lstStyle/>
          <a:p>
            <a:r>
              <a:rPr lang="en-US"/>
              <a:t>Click to edit Master title style</a:t>
            </a:r>
            <a:endParaRPr lang="en-ZA" dirty="0"/>
          </a:p>
        </p:txBody>
      </p:sp>
      <p:sp>
        <p:nvSpPr>
          <p:cNvPr id="5" name="Text Placeholder 4"/>
          <p:cNvSpPr>
            <a:spLocks noGrp="1"/>
          </p:cNvSpPr>
          <p:nvPr>
            <p:ph type="body" sz="quarter" idx="13"/>
          </p:nvPr>
        </p:nvSpPr>
        <p:spPr>
          <a:xfrm>
            <a:off x="393701" y="1039979"/>
            <a:ext cx="11462940" cy="288925"/>
          </a:xfrm>
        </p:spPr>
        <p:txBody>
          <a:bodyPr anchor="ctr">
            <a:noAutofit/>
          </a:bodyPr>
          <a:lstStyle>
            <a:lvl1pPr>
              <a:defRPr sz="1800" b="1" i="1">
                <a:solidFill>
                  <a:schemeClr val="bg1">
                    <a:lumMod val="50000"/>
                  </a:schemeClr>
                </a:solidFill>
              </a:defRPr>
            </a:lvl1pPr>
          </a:lstStyle>
          <a:p>
            <a:pPr lvl="0"/>
            <a:r>
              <a:rPr lang="en-US"/>
              <a:t>Click to edit Master text styles</a:t>
            </a:r>
          </a:p>
        </p:txBody>
      </p:sp>
      <p:sp>
        <p:nvSpPr>
          <p:cNvPr id="14" name="Text Placeholder 4"/>
          <p:cNvSpPr>
            <a:spLocks noGrp="1"/>
          </p:cNvSpPr>
          <p:nvPr>
            <p:ph type="body" sz="quarter" idx="14"/>
          </p:nvPr>
        </p:nvSpPr>
        <p:spPr>
          <a:xfrm>
            <a:off x="393701" y="1412777"/>
            <a:ext cx="5414268" cy="4680049"/>
          </a:xfrm>
        </p:spPr>
        <p:txBody>
          <a:bodyPr>
            <a:normAutofit/>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5" name="Text Placeholder 4"/>
          <p:cNvSpPr>
            <a:spLocks noGrp="1"/>
          </p:cNvSpPr>
          <p:nvPr>
            <p:ph type="body" sz="quarter" idx="15"/>
          </p:nvPr>
        </p:nvSpPr>
        <p:spPr>
          <a:xfrm>
            <a:off x="6442373" y="1412777"/>
            <a:ext cx="5414268" cy="4680049"/>
          </a:xfrm>
        </p:spPr>
        <p:txBody>
          <a:bodyPr>
            <a:normAutofit/>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Footer Placeholder 4">
            <a:extLst>
              <a:ext uri="{FF2B5EF4-FFF2-40B4-BE49-F238E27FC236}">
                <a16:creationId xmlns:a16="http://schemas.microsoft.com/office/drawing/2014/main" id="{37E9E178-6ABE-417F-90FD-B4BE1D5B9F08}"/>
              </a:ext>
            </a:extLst>
          </p:cNvPr>
          <p:cNvSpPr>
            <a:spLocks noGrp="1"/>
          </p:cNvSpPr>
          <p:nvPr>
            <p:ph type="ftr" sz="quarter" idx="3"/>
            <p:custDataLst>
              <p:tags r:id="rId1"/>
            </p:custDataLst>
          </p:nvPr>
        </p:nvSpPr>
        <p:spPr>
          <a:xfrm>
            <a:off x="1599851" y="6407187"/>
            <a:ext cx="9285863" cy="230832"/>
          </a:xfrm>
          <a:prstGeom prst="rect">
            <a:avLst/>
          </a:prstGeom>
        </p:spPr>
        <p:txBody>
          <a:bodyPr vert="horz" lIns="0" tIns="72000" rIns="72000" bIns="0" rtlCol="0" anchor="b"/>
          <a:lstStyle>
            <a:lvl1pPr algn="ctr">
              <a:defRPr sz="1000">
                <a:solidFill>
                  <a:schemeClr val="accent3"/>
                </a:solidFill>
              </a:defRPr>
            </a:lvl1pPr>
          </a:lstStyle>
          <a:p>
            <a:endParaRPr lang="en-GB" dirty="0">
              <a:solidFill>
                <a:srgbClr val="998F86"/>
              </a:solidFill>
            </a:endParaRPr>
          </a:p>
        </p:txBody>
      </p:sp>
    </p:spTree>
    <p:extLst>
      <p:ext uri="{BB962C8B-B14F-4D97-AF65-F5344CB8AC3E}">
        <p14:creationId xmlns:p14="http://schemas.microsoft.com/office/powerpoint/2010/main" val="1734708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Subtitle ">
    <p:spTree>
      <p:nvGrpSpPr>
        <p:cNvPr id="1" name=""/>
        <p:cNvGrpSpPr/>
        <p:nvPr/>
      </p:nvGrpSpPr>
      <p:grpSpPr>
        <a:xfrm>
          <a:off x="0" y="0"/>
          <a:ext cx="0" cy="0"/>
          <a:chOff x="0" y="0"/>
          <a:chExt cx="0" cy="0"/>
        </a:xfrm>
      </p:grpSpPr>
      <p:sp>
        <p:nvSpPr>
          <p:cNvPr id="2" name="Title 1"/>
          <p:cNvSpPr>
            <a:spLocks noGrp="1"/>
          </p:cNvSpPr>
          <p:nvPr>
            <p:ph type="title"/>
          </p:nvPr>
        </p:nvSpPr>
        <p:spPr>
          <a:xfrm>
            <a:off x="393701" y="180976"/>
            <a:ext cx="11462940" cy="559256"/>
          </a:xfrm>
        </p:spPr>
        <p:txBody>
          <a:bodyPr/>
          <a:lstStyle/>
          <a:p>
            <a:r>
              <a:rPr lang="en-US"/>
              <a:t>Click to edit Master title style</a:t>
            </a:r>
            <a:endParaRPr lang="en-ZA" dirty="0"/>
          </a:p>
        </p:txBody>
      </p:sp>
      <p:sp>
        <p:nvSpPr>
          <p:cNvPr id="5" name="Text Placeholder 4"/>
          <p:cNvSpPr>
            <a:spLocks noGrp="1"/>
          </p:cNvSpPr>
          <p:nvPr>
            <p:ph type="body" sz="quarter" idx="13"/>
          </p:nvPr>
        </p:nvSpPr>
        <p:spPr>
          <a:xfrm>
            <a:off x="393701" y="1039979"/>
            <a:ext cx="11462940" cy="288925"/>
          </a:xfrm>
        </p:spPr>
        <p:txBody>
          <a:bodyPr anchor="ctr">
            <a:noAutofit/>
          </a:bodyPr>
          <a:lstStyle>
            <a:lvl1pPr>
              <a:defRPr sz="1800" b="1" i="1">
                <a:solidFill>
                  <a:schemeClr val="bg1">
                    <a:lumMod val="50000"/>
                  </a:schemeClr>
                </a:solidFill>
              </a:defRPr>
            </a:lvl1pPr>
          </a:lstStyle>
          <a:p>
            <a:pPr lvl="0"/>
            <a:r>
              <a:rPr lang="en-US"/>
              <a:t>Click to edit Master text styles</a:t>
            </a:r>
          </a:p>
        </p:txBody>
      </p:sp>
      <p:sp>
        <p:nvSpPr>
          <p:cNvPr id="7" name="Footer Placeholder 4">
            <a:extLst>
              <a:ext uri="{FF2B5EF4-FFF2-40B4-BE49-F238E27FC236}">
                <a16:creationId xmlns:a16="http://schemas.microsoft.com/office/drawing/2014/main" id="{0AB086F6-D348-4C31-AD55-8DE5086F44F5}"/>
              </a:ext>
            </a:extLst>
          </p:cNvPr>
          <p:cNvSpPr>
            <a:spLocks noGrp="1"/>
          </p:cNvSpPr>
          <p:nvPr>
            <p:ph type="ftr" sz="quarter" idx="3"/>
            <p:custDataLst>
              <p:tags r:id="rId1"/>
            </p:custDataLst>
          </p:nvPr>
        </p:nvSpPr>
        <p:spPr>
          <a:xfrm>
            <a:off x="1599851" y="6407187"/>
            <a:ext cx="9285863" cy="230832"/>
          </a:xfrm>
          <a:prstGeom prst="rect">
            <a:avLst/>
          </a:prstGeom>
        </p:spPr>
        <p:txBody>
          <a:bodyPr vert="horz" lIns="0" tIns="72000" rIns="72000" bIns="0" rtlCol="0" anchor="b"/>
          <a:lstStyle>
            <a:lvl1pPr algn="ctr">
              <a:defRPr sz="1000">
                <a:solidFill>
                  <a:schemeClr val="accent3"/>
                </a:solidFill>
              </a:defRPr>
            </a:lvl1pPr>
          </a:lstStyle>
          <a:p>
            <a:endParaRPr lang="en-GB" dirty="0">
              <a:solidFill>
                <a:srgbClr val="998F86"/>
              </a:solidFill>
            </a:endParaRPr>
          </a:p>
        </p:txBody>
      </p:sp>
    </p:spTree>
    <p:extLst>
      <p:ext uri="{BB962C8B-B14F-4D97-AF65-F5344CB8AC3E}">
        <p14:creationId xmlns:p14="http://schemas.microsoft.com/office/powerpoint/2010/main" val="2718598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Content and Footno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5" name="Text Placeholder 4"/>
          <p:cNvSpPr>
            <a:spLocks noGrp="1"/>
          </p:cNvSpPr>
          <p:nvPr>
            <p:ph type="body" sz="quarter" idx="10" hasCustomPrompt="1"/>
          </p:nvPr>
        </p:nvSpPr>
        <p:spPr>
          <a:xfrm>
            <a:off x="393701" y="5681849"/>
            <a:ext cx="11462940" cy="409469"/>
          </a:xfrm>
        </p:spPr>
        <p:txBody>
          <a:bodyPr bIns="0" anchor="b">
            <a:noAutofit/>
          </a:bodyPr>
          <a:lstStyle>
            <a:lvl1pPr>
              <a:spcBef>
                <a:spcPts val="0"/>
              </a:spcBef>
              <a:defRPr sz="800" b="0"/>
            </a:lvl1pPr>
          </a:lstStyle>
          <a:p>
            <a:pPr lvl="0"/>
            <a:r>
              <a:rPr lang="en-US" dirty="0"/>
              <a:t>Source: Xxx</a:t>
            </a:r>
          </a:p>
        </p:txBody>
      </p:sp>
      <p:sp>
        <p:nvSpPr>
          <p:cNvPr id="9" name="Text Placeholder 4"/>
          <p:cNvSpPr>
            <a:spLocks noGrp="1"/>
          </p:cNvSpPr>
          <p:nvPr>
            <p:ph type="body" sz="quarter" idx="11"/>
          </p:nvPr>
        </p:nvSpPr>
        <p:spPr>
          <a:xfrm>
            <a:off x="393701" y="1196752"/>
            <a:ext cx="11462940" cy="44870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4">
            <a:extLst>
              <a:ext uri="{FF2B5EF4-FFF2-40B4-BE49-F238E27FC236}">
                <a16:creationId xmlns:a16="http://schemas.microsoft.com/office/drawing/2014/main" id="{EC6EE705-195C-46DE-BEF4-5C7F4B654AA9}"/>
              </a:ext>
            </a:extLst>
          </p:cNvPr>
          <p:cNvSpPr>
            <a:spLocks noGrp="1"/>
          </p:cNvSpPr>
          <p:nvPr>
            <p:ph type="ftr" sz="quarter" idx="3"/>
            <p:custDataLst>
              <p:tags r:id="rId1"/>
            </p:custDataLst>
          </p:nvPr>
        </p:nvSpPr>
        <p:spPr>
          <a:xfrm>
            <a:off x="1599851" y="6407187"/>
            <a:ext cx="9285863" cy="230832"/>
          </a:xfrm>
          <a:prstGeom prst="rect">
            <a:avLst/>
          </a:prstGeom>
        </p:spPr>
        <p:txBody>
          <a:bodyPr vert="horz" lIns="0" tIns="72000" rIns="72000" bIns="0" rtlCol="0" anchor="b"/>
          <a:lstStyle>
            <a:lvl1pPr algn="ctr">
              <a:defRPr sz="1000">
                <a:solidFill>
                  <a:schemeClr val="accent3"/>
                </a:solidFill>
              </a:defRPr>
            </a:lvl1pPr>
          </a:lstStyle>
          <a:p>
            <a:endParaRPr lang="en-GB" dirty="0">
              <a:solidFill>
                <a:srgbClr val="998F86"/>
              </a:solidFill>
            </a:endParaRPr>
          </a:p>
        </p:txBody>
      </p:sp>
    </p:spTree>
    <p:extLst>
      <p:ext uri="{BB962C8B-B14F-4D97-AF65-F5344CB8AC3E}">
        <p14:creationId xmlns:p14="http://schemas.microsoft.com/office/powerpoint/2010/main" val="170657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Content and Footnote">
    <p:spTree>
      <p:nvGrpSpPr>
        <p:cNvPr id="1" name=""/>
        <p:cNvGrpSpPr/>
        <p:nvPr/>
      </p:nvGrpSpPr>
      <p:grpSpPr>
        <a:xfrm>
          <a:off x="0" y="0"/>
          <a:ext cx="0" cy="0"/>
          <a:chOff x="0" y="0"/>
          <a:chExt cx="0" cy="0"/>
        </a:xfrm>
      </p:grpSpPr>
      <p:sp>
        <p:nvSpPr>
          <p:cNvPr id="2" name="Title 1"/>
          <p:cNvSpPr>
            <a:spLocks noGrp="1"/>
          </p:cNvSpPr>
          <p:nvPr>
            <p:ph type="title"/>
          </p:nvPr>
        </p:nvSpPr>
        <p:spPr>
          <a:xfrm>
            <a:off x="393701" y="180976"/>
            <a:ext cx="11462940" cy="559256"/>
          </a:xfrm>
        </p:spPr>
        <p:txBody>
          <a:bodyPr/>
          <a:lstStyle/>
          <a:p>
            <a:r>
              <a:rPr lang="en-US"/>
              <a:t>Click to edit Master title style</a:t>
            </a:r>
            <a:endParaRPr lang="en-ZA"/>
          </a:p>
        </p:txBody>
      </p:sp>
      <p:sp>
        <p:nvSpPr>
          <p:cNvPr id="9" name="Text Placeholder 4"/>
          <p:cNvSpPr>
            <a:spLocks noGrp="1"/>
          </p:cNvSpPr>
          <p:nvPr>
            <p:ph type="body" sz="quarter" idx="10" hasCustomPrompt="1"/>
          </p:nvPr>
        </p:nvSpPr>
        <p:spPr>
          <a:xfrm>
            <a:off x="393701" y="5681849"/>
            <a:ext cx="11462940" cy="409469"/>
          </a:xfrm>
        </p:spPr>
        <p:txBody>
          <a:bodyPr bIns="0" anchor="b">
            <a:noAutofit/>
          </a:bodyPr>
          <a:lstStyle>
            <a:lvl1pPr>
              <a:spcBef>
                <a:spcPts val="0"/>
              </a:spcBef>
              <a:defRPr sz="800" b="0"/>
            </a:lvl1pPr>
          </a:lstStyle>
          <a:p>
            <a:pPr lvl="0"/>
            <a:r>
              <a:rPr lang="en-US" dirty="0"/>
              <a:t>Source: Xxx</a:t>
            </a:r>
          </a:p>
        </p:txBody>
      </p:sp>
      <p:sp>
        <p:nvSpPr>
          <p:cNvPr id="10" name="Text Placeholder 4"/>
          <p:cNvSpPr>
            <a:spLocks noGrp="1"/>
          </p:cNvSpPr>
          <p:nvPr>
            <p:ph type="body" sz="quarter" idx="12"/>
          </p:nvPr>
        </p:nvSpPr>
        <p:spPr>
          <a:xfrm>
            <a:off x="393701" y="1196752"/>
            <a:ext cx="5414268" cy="4487075"/>
          </a:xfrm>
        </p:spPr>
        <p:txBody>
          <a:bodyPr>
            <a:normAutofit/>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4" name="Text Placeholder 4"/>
          <p:cNvSpPr>
            <a:spLocks noGrp="1"/>
          </p:cNvSpPr>
          <p:nvPr>
            <p:ph type="body" sz="quarter" idx="13"/>
          </p:nvPr>
        </p:nvSpPr>
        <p:spPr>
          <a:xfrm>
            <a:off x="6442373" y="1196752"/>
            <a:ext cx="5414268" cy="4487075"/>
          </a:xfrm>
        </p:spPr>
        <p:txBody>
          <a:bodyPr>
            <a:normAutofit/>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Footer Placeholder 4">
            <a:extLst>
              <a:ext uri="{FF2B5EF4-FFF2-40B4-BE49-F238E27FC236}">
                <a16:creationId xmlns:a16="http://schemas.microsoft.com/office/drawing/2014/main" id="{9EB69928-D327-4053-AF90-F3E48035E4FD}"/>
              </a:ext>
            </a:extLst>
          </p:cNvPr>
          <p:cNvSpPr>
            <a:spLocks noGrp="1"/>
          </p:cNvSpPr>
          <p:nvPr>
            <p:ph type="ftr" sz="quarter" idx="3"/>
            <p:custDataLst>
              <p:tags r:id="rId1"/>
            </p:custDataLst>
          </p:nvPr>
        </p:nvSpPr>
        <p:spPr>
          <a:xfrm>
            <a:off x="1599851" y="6407187"/>
            <a:ext cx="9285863" cy="230832"/>
          </a:xfrm>
          <a:prstGeom prst="rect">
            <a:avLst/>
          </a:prstGeom>
        </p:spPr>
        <p:txBody>
          <a:bodyPr vert="horz" lIns="0" tIns="72000" rIns="72000" bIns="0" rtlCol="0" anchor="b"/>
          <a:lstStyle>
            <a:lvl1pPr algn="ctr">
              <a:defRPr sz="1000">
                <a:solidFill>
                  <a:schemeClr val="accent3"/>
                </a:solidFill>
              </a:defRPr>
            </a:lvl1pPr>
          </a:lstStyle>
          <a:p>
            <a:endParaRPr lang="en-GB" dirty="0">
              <a:solidFill>
                <a:srgbClr val="998F86"/>
              </a:solidFill>
            </a:endParaRPr>
          </a:p>
        </p:txBody>
      </p:sp>
    </p:spTree>
    <p:extLst>
      <p:ext uri="{BB962C8B-B14F-4D97-AF65-F5344CB8AC3E}">
        <p14:creationId xmlns:p14="http://schemas.microsoft.com/office/powerpoint/2010/main" val="475560666"/>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ags" Target="../tags/tag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33"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image" Target="../media/image2.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ags" Target="../tags/tag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ags" Target="../tags/tag2.xml"/><Relationship Id="rId30" Type="http://schemas.openxmlformats.org/officeDocument/2006/relationships/oleObject" Target="../embeddings/oleObject1.bin"/><Relationship Id="rId35" Type="http://schemas.openxmlformats.org/officeDocument/2006/relationships/image" Target="../media/image5.png"/><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10" name="Object 9" hidden="1"/>
          <p:cNvGraphicFramePr>
            <a:graphicFrameLocks noChangeAspect="1"/>
          </p:cNvGraphicFramePr>
          <p:nvPr>
            <p:custDataLst>
              <p:tags r:id="rId26"/>
            </p:custDataLst>
          </p:nvPr>
        </p:nvGraphicFramePr>
        <p:xfrm>
          <a:off x="0" y="0"/>
          <a:ext cx="211667" cy="158750"/>
        </p:xfrm>
        <a:graphic>
          <a:graphicData uri="http://schemas.openxmlformats.org/presentationml/2006/ole">
            <mc:AlternateContent xmlns:mc="http://schemas.openxmlformats.org/markup-compatibility/2006">
              <mc:Choice xmlns:v="urn:schemas-microsoft-com:vml" Requires="v">
                <p:oleObj name="think-cell Slide" r:id="rId30" imgW="360" imgH="360" progId="">
                  <p:embed/>
                </p:oleObj>
              </mc:Choice>
              <mc:Fallback>
                <p:oleObj name="think-cell Slide" r:id="rId30" imgW="360" imgH="360" progId="">
                  <p:embed/>
                  <p:pic>
                    <p:nvPicPr>
                      <p:cNvPr id="10" name="Object 9" hidden="1"/>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0" y="0"/>
                        <a:ext cx="211667"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Placeholder 1"/>
          <p:cNvSpPr>
            <a:spLocks noGrp="1"/>
          </p:cNvSpPr>
          <p:nvPr>
            <p:ph type="title"/>
            <p:custDataLst>
              <p:tags r:id="rId27"/>
            </p:custDataLst>
          </p:nvPr>
        </p:nvSpPr>
        <p:spPr>
          <a:xfrm>
            <a:off x="393701" y="180976"/>
            <a:ext cx="11462940" cy="559256"/>
          </a:xfrm>
          <a:prstGeom prst="rect">
            <a:avLst/>
          </a:prstGeom>
          <a:noFill/>
          <a:extLst>
            <a:ext uri="{909E8E84-426E-40DD-AFC4-6F175D3DCCD1}">
              <a14:hiddenFill xmlns:a14="http://schemas.microsoft.com/office/drawing/2010/main">
                <a:solidFill>
                  <a:srgbClr val="00329B"/>
                </a:solidFill>
              </a14:hiddenFill>
            </a:ext>
          </a:extLst>
        </p:spPr>
        <p:txBody>
          <a:bodyPr vert="horz" wrap="none" lIns="72000" tIns="72000" rIns="72000" bIns="72000" rtlCol="0" anchor="ctr">
            <a:normAutofit/>
          </a:bodyPr>
          <a:lstStyle/>
          <a:p>
            <a:endParaRPr lang="en-US" dirty="0"/>
          </a:p>
        </p:txBody>
      </p:sp>
      <p:sp>
        <p:nvSpPr>
          <p:cNvPr id="3" name="Text Placeholder 2"/>
          <p:cNvSpPr>
            <a:spLocks noGrp="1"/>
          </p:cNvSpPr>
          <p:nvPr>
            <p:ph type="body" idx="1"/>
            <p:custDataLst>
              <p:tags r:id="rId28"/>
            </p:custDataLst>
          </p:nvPr>
        </p:nvSpPr>
        <p:spPr>
          <a:xfrm>
            <a:off x="393701" y="1196752"/>
            <a:ext cx="11462940" cy="4883466"/>
          </a:xfrm>
          <a:prstGeom prst="rect">
            <a:avLst/>
          </a:prstGeom>
        </p:spPr>
        <p:txBody>
          <a:bodyPr vert="horz" lIns="72000" tIns="72000" rIns="72000" bIns="72000" rtlCol="0">
            <a:normAutofit/>
          </a:bodyPr>
          <a:lstStyle/>
          <a:p>
            <a:pPr lvl="0"/>
            <a:r>
              <a:rPr lang="en-US" dirty="0"/>
              <a:t>First Text Level</a:t>
            </a:r>
          </a:p>
          <a:p>
            <a:pPr lvl="1"/>
            <a:r>
              <a:rPr lang="en-US" dirty="0"/>
              <a:t>Second</a:t>
            </a:r>
          </a:p>
          <a:p>
            <a:pPr lvl="2"/>
            <a:r>
              <a:rPr lang="en-US" dirty="0"/>
              <a:t>Third</a:t>
            </a:r>
          </a:p>
          <a:p>
            <a:pPr lvl="3"/>
            <a:r>
              <a:rPr lang="en-US" dirty="0"/>
              <a:t>Fourth</a:t>
            </a:r>
          </a:p>
          <a:p>
            <a:pPr lvl="4"/>
            <a:r>
              <a:rPr lang="en-US" dirty="0"/>
              <a:t>Fifth</a:t>
            </a:r>
          </a:p>
        </p:txBody>
      </p:sp>
      <p:pic>
        <p:nvPicPr>
          <p:cNvPr id="11" name="Picture 115"/>
          <p:cNvPicPr>
            <a:picLocks noChangeAspect="1" noChangeArrowheads="1"/>
          </p:cNvPicPr>
          <p:nvPr/>
        </p:nvPicPr>
        <p:blipFill>
          <a:blip r:embed="rId32" cstate="print">
            <a:extLst>
              <a:ext uri="{28A0092B-C50C-407E-A947-70E740481C1C}">
                <a14:useLocalDpi xmlns:a14="http://schemas.microsoft.com/office/drawing/2010/main" val="0"/>
              </a:ext>
            </a:extLst>
          </a:blip>
          <a:srcRect/>
          <a:stretch/>
        </p:blipFill>
        <p:spPr bwMode="auto">
          <a:xfrm>
            <a:off x="327797" y="6295516"/>
            <a:ext cx="1115548" cy="42717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Shape, rectangle&#10;&#10;Description automatically generated">
            <a:extLst>
              <a:ext uri="{FF2B5EF4-FFF2-40B4-BE49-F238E27FC236}">
                <a16:creationId xmlns:a16="http://schemas.microsoft.com/office/drawing/2014/main" id="{F3003D39-787E-4DD7-BD33-D06DC937071E}"/>
              </a:ext>
            </a:extLst>
          </p:cNvPr>
          <p:cNvPicPr>
            <a:picLocks noChangeAspect="1"/>
          </p:cNvPicPr>
          <p:nvPr userDrawn="1"/>
        </p:nvPicPr>
        <p:blipFill>
          <a:blip r:embed="rId33" cstate="print">
            <a:extLst>
              <a:ext uri="{28A0092B-C50C-407E-A947-70E740481C1C}">
                <a14:useLocalDpi xmlns:a14="http://schemas.microsoft.com/office/drawing/2010/main" val="0"/>
              </a:ext>
            </a:extLst>
          </a:blip>
          <a:stretch>
            <a:fillRect/>
          </a:stretch>
        </p:blipFill>
        <p:spPr>
          <a:xfrm>
            <a:off x="393700" y="931933"/>
            <a:ext cx="11798299" cy="64104"/>
          </a:xfrm>
          <a:prstGeom prst="rect">
            <a:avLst/>
          </a:prstGeom>
        </p:spPr>
      </p:pic>
      <p:pic>
        <p:nvPicPr>
          <p:cNvPr id="7" name="Picture 6">
            <a:extLst>
              <a:ext uri="{FF2B5EF4-FFF2-40B4-BE49-F238E27FC236}">
                <a16:creationId xmlns:a16="http://schemas.microsoft.com/office/drawing/2014/main" id="{1BA9A034-8AD1-41E5-834B-0ACCF519681E}"/>
              </a:ext>
            </a:extLst>
          </p:cNvPr>
          <p:cNvPicPr>
            <a:picLocks noChangeAspect="1"/>
          </p:cNvPicPr>
          <p:nvPr userDrawn="1"/>
        </p:nvPicPr>
        <p:blipFill>
          <a:blip r:embed="rId34" cstate="print">
            <a:extLst>
              <a:ext uri="{28A0092B-C50C-407E-A947-70E740481C1C}">
                <a14:useLocalDpi xmlns:a14="http://schemas.microsoft.com/office/drawing/2010/main" val="0"/>
              </a:ext>
            </a:extLst>
          </a:blip>
          <a:srcRect/>
          <a:stretch/>
        </p:blipFill>
        <p:spPr>
          <a:xfrm>
            <a:off x="11157925" y="6284296"/>
            <a:ext cx="766798" cy="399081"/>
          </a:xfrm>
          <a:prstGeom prst="rect">
            <a:avLst/>
          </a:prstGeom>
        </p:spPr>
      </p:pic>
      <p:sp>
        <p:nvSpPr>
          <p:cNvPr id="8" name="Footer Placeholder 4">
            <a:extLst>
              <a:ext uri="{FF2B5EF4-FFF2-40B4-BE49-F238E27FC236}">
                <a16:creationId xmlns:a16="http://schemas.microsoft.com/office/drawing/2014/main" id="{D1B0CBBD-98D2-43C4-845D-AE28CC4AB7C9}"/>
              </a:ext>
            </a:extLst>
          </p:cNvPr>
          <p:cNvSpPr>
            <a:spLocks noGrp="1"/>
          </p:cNvSpPr>
          <p:nvPr>
            <p:ph type="ftr" sz="quarter" idx="3"/>
            <p:custDataLst>
              <p:tags r:id="rId29"/>
            </p:custDataLst>
          </p:nvPr>
        </p:nvSpPr>
        <p:spPr>
          <a:xfrm>
            <a:off x="1599851" y="6407187"/>
            <a:ext cx="9285863" cy="230832"/>
          </a:xfrm>
          <a:prstGeom prst="rect">
            <a:avLst/>
          </a:prstGeom>
        </p:spPr>
        <p:txBody>
          <a:bodyPr vert="horz" lIns="0" tIns="72000" rIns="72000" bIns="0" rtlCol="0" anchor="b"/>
          <a:lstStyle>
            <a:lvl1pPr algn="ctr">
              <a:defRPr sz="1000">
                <a:solidFill>
                  <a:schemeClr val="accent3"/>
                </a:solidFill>
              </a:defRPr>
            </a:lvl1pPr>
          </a:lstStyle>
          <a:p>
            <a:endParaRPr lang="en-GB" dirty="0">
              <a:solidFill>
                <a:srgbClr val="998F86"/>
              </a:solidFill>
            </a:endParaRPr>
          </a:p>
        </p:txBody>
      </p:sp>
    </p:spTree>
    <p:extLst>
      <p:ext uri="{BB962C8B-B14F-4D97-AF65-F5344CB8AC3E}">
        <p14:creationId xmlns:p14="http://schemas.microsoft.com/office/powerpoint/2010/main" val="396024352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 id="2147483679" r:id="rId18"/>
    <p:sldLayoutId id="2147483680" r:id="rId19"/>
    <p:sldLayoutId id="2147483681" r:id="rId20"/>
    <p:sldLayoutId id="2147483682" r:id="rId21"/>
    <p:sldLayoutId id="2147483683" r:id="rId22"/>
    <p:sldLayoutId id="2147483684" r:id="rId23"/>
    <p:sldLayoutId id="2147483685" r:id="rId24"/>
  </p:sldLayoutIdLst>
  <p:hf sldNum="0" hdr="0"/>
  <p:txStyles>
    <p:titleStyle>
      <a:lvl1pPr algn="l" defTabSz="914400" rtl="0" eaLnBrk="1" latinLnBrk="0" hangingPunct="1">
        <a:spcBef>
          <a:spcPct val="0"/>
        </a:spcBef>
        <a:buNone/>
        <a:defRPr sz="2400" b="1" kern="1200">
          <a:solidFill>
            <a:schemeClr val="tx2"/>
          </a:solidFill>
          <a:latin typeface="Century Gothic" pitchFamily="34" charset="0"/>
          <a:ea typeface="+mj-ea"/>
          <a:cs typeface="+mj-cs"/>
        </a:defRPr>
      </a:lvl1pPr>
    </p:titleStyle>
    <p:bodyStyle>
      <a:lvl1pPr marL="0" indent="0" algn="l" defTabSz="914400" rtl="0" eaLnBrk="1" latinLnBrk="0" hangingPunct="1">
        <a:spcBef>
          <a:spcPts val="300"/>
        </a:spcBef>
        <a:buFont typeface="Arial" pitchFamily="34" charset="0"/>
        <a:buNone/>
        <a:defRPr sz="1600" b="1" kern="1200">
          <a:solidFill>
            <a:schemeClr val="tx1"/>
          </a:solidFill>
          <a:latin typeface="Century Gothic" pitchFamily="34" charset="0"/>
          <a:ea typeface="+mn-ea"/>
          <a:cs typeface="+mn-cs"/>
        </a:defRPr>
      </a:lvl1pPr>
      <a:lvl2pPr marL="180000" indent="-180000" algn="l" defTabSz="914400" rtl="0" eaLnBrk="1" latinLnBrk="0" hangingPunct="1">
        <a:spcBef>
          <a:spcPts val="300"/>
        </a:spcBef>
        <a:buClr>
          <a:srgbClr val="002060"/>
        </a:buClr>
        <a:buFontTx/>
        <a:buBlip>
          <a:blip r:embed="rId35"/>
        </a:buBlip>
        <a:defRPr sz="1600" kern="1200">
          <a:solidFill>
            <a:schemeClr val="tx1"/>
          </a:solidFill>
          <a:latin typeface="Century Gothic" pitchFamily="34" charset="0"/>
          <a:ea typeface="+mn-ea"/>
          <a:cs typeface="+mn-cs"/>
        </a:defRPr>
      </a:lvl2pPr>
      <a:lvl3pPr marL="360000" indent="-180000" algn="l" defTabSz="914400" rtl="0" eaLnBrk="1" latinLnBrk="0" hangingPunct="1">
        <a:spcBef>
          <a:spcPts val="300"/>
        </a:spcBef>
        <a:buClr>
          <a:schemeClr val="accent3"/>
        </a:buClr>
        <a:buFont typeface="Arial" pitchFamily="34" charset="0"/>
        <a:buChar char="•"/>
        <a:defRPr lang="en-US" sz="1600" kern="1200" dirty="0" smtClean="0">
          <a:solidFill>
            <a:schemeClr val="tx1"/>
          </a:solidFill>
          <a:latin typeface="Century Gothic" pitchFamily="34" charset="0"/>
          <a:ea typeface="+mn-ea"/>
          <a:cs typeface="+mn-cs"/>
        </a:defRPr>
      </a:lvl3pPr>
      <a:lvl4pPr marL="540000" indent="-180000" algn="l" defTabSz="914400" rtl="0" eaLnBrk="1" latinLnBrk="0" hangingPunct="1">
        <a:spcBef>
          <a:spcPts val="300"/>
        </a:spcBef>
        <a:buClr>
          <a:schemeClr val="accent3"/>
        </a:buClr>
        <a:buFont typeface="Arial" pitchFamily="34" charset="0"/>
        <a:buChar char="–"/>
        <a:defRPr sz="1600" kern="1200">
          <a:solidFill>
            <a:schemeClr val="tx1"/>
          </a:solidFill>
          <a:latin typeface="Century Gothic" pitchFamily="34" charset="0"/>
          <a:ea typeface="+mn-ea"/>
          <a:cs typeface="+mn-cs"/>
        </a:defRPr>
      </a:lvl4pPr>
      <a:lvl5pPr marL="1800000" indent="-1800000" algn="l" defTabSz="914400" rtl="0" eaLnBrk="1" latinLnBrk="0" hangingPunct="1">
        <a:spcBef>
          <a:spcPts val="300"/>
        </a:spcBef>
        <a:buFont typeface="Arial" pitchFamily="34" charset="0"/>
        <a:buNone/>
        <a:defRPr sz="1600" kern="1200">
          <a:solidFill>
            <a:schemeClr val="tx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7740526" y="5788637"/>
            <a:ext cx="3828082" cy="369332"/>
          </a:xfrm>
          <a:prstGeom prst="rect">
            <a:avLst/>
          </a:prstGeom>
          <a:noFill/>
        </p:spPr>
        <p:txBody>
          <a:bodyPr wrap="square" rtlCol="0">
            <a:spAutoFit/>
          </a:bodyPr>
          <a:lstStyle/>
          <a:p>
            <a:pPr algn="r"/>
            <a:r>
              <a:rPr lang="en-ZA" dirty="0">
                <a:solidFill>
                  <a:schemeClr val="bg1"/>
                </a:solidFill>
              </a:rPr>
              <a:t>31 March 2025</a:t>
            </a:r>
          </a:p>
        </p:txBody>
      </p:sp>
      <p:sp>
        <p:nvSpPr>
          <p:cNvPr id="4" name="TextBox 3">
            <a:extLst>
              <a:ext uri="{FF2B5EF4-FFF2-40B4-BE49-F238E27FC236}">
                <a16:creationId xmlns:a16="http://schemas.microsoft.com/office/drawing/2014/main" id="{2E5602CD-A313-43E5-8AB4-3FEDB048D88F}"/>
              </a:ext>
            </a:extLst>
          </p:cNvPr>
          <p:cNvSpPr txBox="1"/>
          <p:nvPr/>
        </p:nvSpPr>
        <p:spPr>
          <a:xfrm>
            <a:off x="7740526" y="2675324"/>
            <a:ext cx="3828082" cy="646331"/>
          </a:xfrm>
          <a:prstGeom prst="rect">
            <a:avLst/>
          </a:prstGeom>
          <a:noFill/>
        </p:spPr>
        <p:txBody>
          <a:bodyPr wrap="square" rtlCol="0">
            <a:spAutoFit/>
          </a:bodyPr>
          <a:lstStyle/>
          <a:p>
            <a:pPr algn="r"/>
            <a:r>
              <a:rPr lang="en-ZA" dirty="0">
                <a:solidFill>
                  <a:schemeClr val="bg1"/>
                </a:solidFill>
              </a:rPr>
              <a:t>Department of Infrastructure</a:t>
            </a:r>
          </a:p>
          <a:p>
            <a:pPr algn="r"/>
            <a:endParaRPr lang="en-ZA" dirty="0">
              <a:solidFill>
                <a:schemeClr val="bg1"/>
              </a:solidFill>
            </a:endParaRPr>
          </a:p>
        </p:txBody>
      </p:sp>
      <p:sp>
        <p:nvSpPr>
          <p:cNvPr id="2" name="Subtitle 2">
            <a:extLst>
              <a:ext uri="{FF2B5EF4-FFF2-40B4-BE49-F238E27FC236}">
                <a16:creationId xmlns:a16="http://schemas.microsoft.com/office/drawing/2014/main" id="{CD80454E-314F-94C2-1D14-E368F6B6B94F}"/>
              </a:ext>
            </a:extLst>
          </p:cNvPr>
          <p:cNvSpPr txBox="1">
            <a:spLocks/>
          </p:cNvSpPr>
          <p:nvPr/>
        </p:nvSpPr>
        <p:spPr>
          <a:xfrm>
            <a:off x="623392" y="3536346"/>
            <a:ext cx="10945216" cy="1873674"/>
          </a:xfrm>
          <a:prstGeom prst="rect">
            <a:avLst/>
          </a:prstGeom>
        </p:spPr>
        <p:txBody>
          <a:bodyPr vert="horz" lIns="72000" tIns="0" rIns="72000" bIns="0" rtlCol="0" anchor="ctr">
            <a:normAutofit/>
          </a:bodyPr>
          <a:lstStyle>
            <a:lvl1pPr marL="0" indent="0" algn="r" defTabSz="914400" rtl="0" eaLnBrk="1" latinLnBrk="0" hangingPunct="1">
              <a:spcBef>
                <a:spcPts val="300"/>
              </a:spcBef>
              <a:buFont typeface="Arial" pitchFamily="34" charset="0"/>
              <a:buNone/>
              <a:defRPr sz="2000" b="0" kern="1200">
                <a:solidFill>
                  <a:schemeClr val="bg1"/>
                </a:solidFill>
                <a:latin typeface="Century Gothic" pitchFamily="34" charset="0"/>
                <a:ea typeface="+mn-ea"/>
                <a:cs typeface="+mn-cs"/>
              </a:defRPr>
            </a:lvl1pPr>
            <a:lvl2pPr marL="457200" indent="0" algn="ctr" defTabSz="914400" rtl="0" eaLnBrk="1" latinLnBrk="0" hangingPunct="1">
              <a:spcBef>
                <a:spcPts val="300"/>
              </a:spcBef>
              <a:buClr>
                <a:srgbClr val="002060"/>
              </a:buClr>
              <a:buFontTx/>
              <a:buNone/>
              <a:defRPr sz="1600" kern="1200">
                <a:solidFill>
                  <a:schemeClr val="tx1">
                    <a:tint val="75000"/>
                  </a:schemeClr>
                </a:solidFill>
                <a:latin typeface="Century Gothic" pitchFamily="34" charset="0"/>
                <a:ea typeface="+mn-ea"/>
                <a:cs typeface="+mn-cs"/>
              </a:defRPr>
            </a:lvl2pPr>
            <a:lvl3pPr marL="914400" indent="0" algn="ctr" defTabSz="914400" rtl="0" eaLnBrk="1" latinLnBrk="0" hangingPunct="1">
              <a:spcBef>
                <a:spcPts val="300"/>
              </a:spcBef>
              <a:buClr>
                <a:schemeClr val="accent3"/>
              </a:buClr>
              <a:buFont typeface="Arial" pitchFamily="34" charset="0"/>
              <a:buNone/>
              <a:defRPr lang="en-US" sz="1600" kern="1200">
                <a:solidFill>
                  <a:schemeClr val="tx1">
                    <a:tint val="75000"/>
                  </a:schemeClr>
                </a:solidFill>
                <a:latin typeface="Century Gothic" pitchFamily="34" charset="0"/>
                <a:ea typeface="+mn-ea"/>
                <a:cs typeface="+mn-cs"/>
              </a:defRPr>
            </a:lvl3pPr>
            <a:lvl4pPr marL="1371600" indent="0" algn="ctr" defTabSz="914400" rtl="0" eaLnBrk="1" latinLnBrk="0" hangingPunct="1">
              <a:spcBef>
                <a:spcPts val="300"/>
              </a:spcBef>
              <a:buClr>
                <a:schemeClr val="accent3"/>
              </a:buClr>
              <a:buFont typeface="Arial" pitchFamily="34" charset="0"/>
              <a:buNone/>
              <a:defRPr sz="1600" kern="1200">
                <a:solidFill>
                  <a:schemeClr val="tx1">
                    <a:tint val="75000"/>
                  </a:schemeClr>
                </a:solidFill>
                <a:latin typeface="Century Gothic" pitchFamily="34" charset="0"/>
                <a:ea typeface="+mn-ea"/>
                <a:cs typeface="+mn-cs"/>
              </a:defRPr>
            </a:lvl4pPr>
            <a:lvl5pPr marL="1828800" indent="0" algn="ctr" defTabSz="914400" rtl="0" eaLnBrk="1" latinLnBrk="0" hangingPunct="1">
              <a:spcBef>
                <a:spcPts val="300"/>
              </a:spcBef>
              <a:buFont typeface="Arial" pitchFamily="34" charset="0"/>
              <a:buNone/>
              <a:defRPr sz="16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ctr"/>
            <a:r>
              <a:rPr lang="en-ZA" sz="2800" b="1" dirty="0">
                <a:effectLst/>
                <a:latin typeface="Aptos" panose="020B0004020202020204" pitchFamily="34" charset="0"/>
                <a:ea typeface="Times New Roman" panose="02020603050405020304" pitchFamily="18" charset="0"/>
                <a:cs typeface="Arial" panose="020B0604020202020204" pitchFamily="34" charset="0"/>
              </a:rPr>
              <a:t>WESTERN CAPE:</a:t>
            </a:r>
            <a:r>
              <a:rPr lang="en-ZA" sz="2800" dirty="0">
                <a:effectLst/>
                <a:latin typeface="Aptos" panose="020B0004020202020204" pitchFamily="34" charset="0"/>
                <a:ea typeface="Times New Roman" panose="02020603050405020304" pitchFamily="18" charset="0"/>
                <a:cs typeface="Arial" panose="020B0604020202020204" pitchFamily="34" charset="0"/>
              </a:rPr>
              <a:t> LESSONS LEARNT</a:t>
            </a:r>
          </a:p>
          <a:p>
            <a:pPr algn="ctr"/>
            <a:r>
              <a:rPr lang="en-ZA" sz="2800" dirty="0"/>
              <a:t>Housing Act Section 10A &amp; 10B</a:t>
            </a:r>
          </a:p>
          <a:p>
            <a:endParaRPr lang="en-ZA" sz="2800" dirty="0"/>
          </a:p>
          <a:p>
            <a:pPr algn="ctr"/>
            <a:r>
              <a:rPr lang="en-ZA" sz="2800" dirty="0"/>
              <a:t>Pamela Masiko-Kambala</a:t>
            </a:r>
          </a:p>
        </p:txBody>
      </p:sp>
    </p:spTree>
    <p:extLst>
      <p:ext uri="{BB962C8B-B14F-4D97-AF65-F5344CB8AC3E}">
        <p14:creationId xmlns:p14="http://schemas.microsoft.com/office/powerpoint/2010/main" val="19096612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6A754-BFE0-CBA2-AF59-A2C0C1936F10}"/>
              </a:ext>
            </a:extLst>
          </p:cNvPr>
          <p:cNvSpPr>
            <a:spLocks noGrp="1"/>
          </p:cNvSpPr>
          <p:nvPr>
            <p:ph type="title"/>
          </p:nvPr>
        </p:nvSpPr>
        <p:spPr/>
        <p:txBody>
          <a:bodyPr/>
          <a:lstStyle/>
          <a:p>
            <a:r>
              <a:rPr lang="en-US" dirty="0"/>
              <a:t>Unintended consequences of the Clause </a:t>
            </a:r>
            <a:endParaRPr lang="en-GB" dirty="0"/>
          </a:p>
        </p:txBody>
      </p:sp>
      <p:sp>
        <p:nvSpPr>
          <p:cNvPr id="3" name="Footer Placeholder 2">
            <a:extLst>
              <a:ext uri="{FF2B5EF4-FFF2-40B4-BE49-F238E27FC236}">
                <a16:creationId xmlns:a16="http://schemas.microsoft.com/office/drawing/2014/main" id="{819F06E1-1EF3-E918-41B9-4D53C8FFAC5E}"/>
              </a:ext>
            </a:extLst>
          </p:cNvPr>
          <p:cNvSpPr>
            <a:spLocks noGrp="1"/>
          </p:cNvSpPr>
          <p:nvPr>
            <p:ph type="ftr" sz="quarter" idx="3"/>
          </p:nvPr>
        </p:nvSpPr>
        <p:spPr/>
        <p:txBody>
          <a:bodyPr/>
          <a:lstStyle/>
          <a:p>
            <a:endParaRPr lang="en-GB" dirty="0">
              <a:solidFill>
                <a:srgbClr val="998F86"/>
              </a:solidFill>
            </a:endParaRPr>
          </a:p>
        </p:txBody>
      </p:sp>
      <p:sp>
        <p:nvSpPr>
          <p:cNvPr id="4" name="Text Placeholder 3">
            <a:extLst>
              <a:ext uri="{FF2B5EF4-FFF2-40B4-BE49-F238E27FC236}">
                <a16:creationId xmlns:a16="http://schemas.microsoft.com/office/drawing/2014/main" id="{96C88AB8-0AF5-E80D-06A5-AA8FC477C050}"/>
              </a:ext>
            </a:extLst>
          </p:cNvPr>
          <p:cNvSpPr>
            <a:spLocks noGrp="1"/>
          </p:cNvSpPr>
          <p:nvPr>
            <p:ph type="body" sz="quarter" idx="10"/>
          </p:nvPr>
        </p:nvSpPr>
        <p:spPr>
          <a:xfrm>
            <a:off x="393701" y="987552"/>
            <a:ext cx="11462940" cy="5330951"/>
          </a:xfrm>
        </p:spPr>
        <p:txBody>
          <a:bodyPr>
            <a:normAutofit/>
          </a:bodyPr>
          <a:lstStyle/>
          <a:p>
            <a:endParaRPr lang="en-US" b="0" dirty="0"/>
          </a:p>
          <a:p>
            <a:r>
              <a:rPr lang="en-US" sz="1800" b="0" dirty="0"/>
              <a:t>While the clause addressed initial concerns, it also introduced new </a:t>
            </a:r>
            <a:r>
              <a:rPr kumimoji="0" lang="en-US" sz="1800" b="0" i="0" u="none" strike="noStrike" kern="1200" cap="none" spc="0" normalizeH="0" baseline="0" noProof="0" dirty="0">
                <a:ln>
                  <a:noFill/>
                </a:ln>
                <a:solidFill>
                  <a:prstClr val="black"/>
                </a:solidFill>
                <a:effectLst/>
                <a:uLnTx/>
                <a:uFillTx/>
                <a:latin typeface="Century Gothic" pitchFamily="34" charset="0"/>
                <a:ea typeface="+mn-ea"/>
                <a:cs typeface="+mn-cs"/>
              </a:rPr>
              <a:t>unintended consequences</a:t>
            </a:r>
            <a:r>
              <a:rPr kumimoji="0" lang="en-US" sz="1800" i="0" u="none" strike="noStrike" kern="1200" cap="none" spc="0" normalizeH="0" baseline="0" noProof="0" dirty="0">
                <a:ln>
                  <a:noFill/>
                </a:ln>
                <a:solidFill>
                  <a:prstClr val="black"/>
                </a:solidFill>
                <a:effectLst/>
                <a:uLnTx/>
                <a:uFillTx/>
                <a:latin typeface="Century Gothic" pitchFamily="34" charset="0"/>
                <a:ea typeface="+mn-ea"/>
                <a:cs typeface="+mn-cs"/>
              </a:rPr>
              <a:t>:</a:t>
            </a:r>
            <a:endParaRPr lang="en-US" sz="1800" b="0" dirty="0">
              <a:solidFill>
                <a:prstClr val="black"/>
              </a:solidFill>
            </a:endParaRPr>
          </a:p>
          <a:p>
            <a:pPr marL="645750" lvl="2" indent="-285750">
              <a:buClrTx/>
              <a:defRPr/>
            </a:pPr>
            <a:endParaRPr kumimoji="0" lang="en-US" sz="1800" b="0" i="0" u="none" strike="noStrike" kern="1200" cap="none" spc="0" normalizeH="0" baseline="0" noProof="0" dirty="0">
              <a:ln>
                <a:noFill/>
              </a:ln>
              <a:solidFill>
                <a:prstClr val="black"/>
              </a:solidFill>
              <a:effectLst/>
              <a:uLnTx/>
              <a:uFillTx/>
              <a:latin typeface="Century Gothic" pitchFamily="34" charset="0"/>
              <a:ea typeface="+mn-ea"/>
              <a:cs typeface="+mn-cs"/>
            </a:endParaRPr>
          </a:p>
          <a:p>
            <a:pPr marL="342900" indent="-342900">
              <a:buFont typeface="+mj-lt"/>
              <a:buAutoNum type="arabicParenR"/>
            </a:pPr>
            <a:r>
              <a:rPr kumimoji="0" lang="en-US" sz="1800" i="0" u="none" strike="noStrike" kern="1200" cap="none" spc="0" normalizeH="0" baseline="0" noProof="0" dirty="0">
                <a:ln>
                  <a:noFill/>
                </a:ln>
                <a:solidFill>
                  <a:prstClr val="black"/>
                </a:solidFill>
                <a:effectLst/>
                <a:uLnTx/>
                <a:uFillTx/>
                <a:latin typeface="Century Gothic" pitchFamily="34" charset="0"/>
                <a:ea typeface="+mn-ea"/>
                <a:cs typeface="+mn-cs"/>
              </a:rPr>
              <a:t>Overloading provincial departments - </a:t>
            </a:r>
            <a:r>
              <a:rPr lang="en-US" sz="1800" b="0" dirty="0"/>
              <a:t>Provincial governments faced overwhelming workloads, managing the right of first refusal process. </a:t>
            </a:r>
            <a:r>
              <a:rPr kumimoji="0" lang="en-US" sz="1800" b="0" i="0" u="none" strike="noStrike" kern="1200" cap="none" spc="0" normalizeH="0" baseline="0" noProof="0" dirty="0">
                <a:ln>
                  <a:noFill/>
                </a:ln>
                <a:solidFill>
                  <a:prstClr val="black"/>
                </a:solidFill>
                <a:effectLst/>
                <a:uLnTx/>
                <a:uFillTx/>
                <a:latin typeface="Century Gothic" pitchFamily="34" charset="0"/>
                <a:ea typeface="+mn-ea"/>
                <a:cs typeface="+mn-cs"/>
              </a:rPr>
              <a:t>Act not retrospective – Clause only applicable from 2001</a:t>
            </a:r>
            <a:endParaRPr kumimoji="0" lang="en-US" sz="1800" i="0" u="none" strike="noStrike" kern="1200" cap="none" spc="0" normalizeH="0" baseline="0" noProof="0" dirty="0">
              <a:ln>
                <a:noFill/>
              </a:ln>
              <a:solidFill>
                <a:prstClr val="black"/>
              </a:solidFill>
              <a:effectLst/>
              <a:uLnTx/>
              <a:uFillTx/>
              <a:latin typeface="Century Gothic" pitchFamily="34" charset="0"/>
              <a:ea typeface="+mn-ea"/>
              <a:cs typeface="+mn-cs"/>
            </a:endParaRPr>
          </a:p>
          <a:p>
            <a:pPr marL="342900" marR="0" lvl="0" indent="-342900" algn="l" defTabSz="914400" rtl="0" eaLnBrk="1" fontAlgn="auto" latinLnBrk="0" hangingPunct="1">
              <a:lnSpc>
                <a:spcPct val="100000"/>
              </a:lnSpc>
              <a:spcBef>
                <a:spcPts val="300"/>
              </a:spcBef>
              <a:spcAft>
                <a:spcPts val="0"/>
              </a:spcAft>
              <a:buClrTx/>
              <a:buSzTx/>
              <a:buFont typeface="+mj-lt"/>
              <a:buAutoNum type="arabicParenR"/>
              <a:tabLst/>
              <a:defRPr/>
            </a:pPr>
            <a:r>
              <a:rPr lang="en-US" sz="1800" b="1" dirty="0"/>
              <a:t>Limited </a:t>
            </a:r>
            <a:r>
              <a:rPr lang="en-US" sz="1800" dirty="0"/>
              <a:t>h</a:t>
            </a:r>
            <a:r>
              <a:rPr lang="en-US" sz="1800" b="1" dirty="0"/>
              <a:t>ousing </a:t>
            </a:r>
            <a:r>
              <a:rPr lang="en-US" sz="1800" dirty="0"/>
              <a:t>m</a:t>
            </a:r>
            <a:r>
              <a:rPr lang="en-US" sz="1800" b="1" dirty="0"/>
              <a:t>obility for beneficiaries - </a:t>
            </a:r>
            <a:r>
              <a:rPr lang="en-US" sz="1800" b="0" dirty="0"/>
              <a:t>beneficiaries needing to relocate (due to work opportunities, family reasons or unsafe living conditions) are stuck with properties they cannot legally sell, hindering economic mobility</a:t>
            </a:r>
          </a:p>
          <a:p>
            <a:pPr marL="342900" marR="0" lvl="0" indent="-342900" algn="l" defTabSz="914400" rtl="0" eaLnBrk="1" fontAlgn="auto" latinLnBrk="0" hangingPunct="1">
              <a:lnSpc>
                <a:spcPct val="100000"/>
              </a:lnSpc>
              <a:spcBef>
                <a:spcPts val="300"/>
              </a:spcBef>
              <a:spcAft>
                <a:spcPts val="0"/>
              </a:spcAft>
              <a:buClrTx/>
              <a:buSzTx/>
              <a:buFont typeface="+mj-lt"/>
              <a:buAutoNum type="arabicParenR"/>
              <a:tabLst/>
              <a:defRPr/>
            </a:pPr>
            <a:r>
              <a:rPr kumimoji="0" lang="en-US" sz="1800" b="1" i="0" u="none" strike="noStrike" kern="1200" cap="none" spc="0" normalizeH="0" baseline="0" noProof="0" dirty="0">
                <a:ln>
                  <a:noFill/>
                </a:ln>
                <a:solidFill>
                  <a:prstClr val="black"/>
                </a:solidFill>
                <a:effectLst/>
                <a:uLnTx/>
                <a:uFillTx/>
                <a:latin typeface="Century Gothic" pitchFamily="34" charset="0"/>
                <a:ea typeface="+mn-ea"/>
                <a:cs typeface="+mn-cs"/>
              </a:rPr>
              <a:t>Informal sales &amp; illicit transactions - </a:t>
            </a:r>
            <a:r>
              <a:rPr lang="en-US" sz="1800" b="0" dirty="0"/>
              <a:t>Many circumvented the clause by selling informally, leading to unregistered ownership, legal disputes, and tenure insecurity </a:t>
            </a:r>
            <a:r>
              <a:rPr kumimoji="0" lang="en-US" sz="1800" b="0" i="0" u="none" strike="noStrike" kern="1200" cap="none" spc="0" normalizeH="0" baseline="0" noProof="0" dirty="0">
                <a:ln>
                  <a:noFill/>
                </a:ln>
                <a:solidFill>
                  <a:prstClr val="black"/>
                </a:solidFill>
                <a:effectLst/>
                <a:uLnTx/>
                <a:uFillTx/>
                <a:latin typeface="Century Gothic" pitchFamily="34" charset="0"/>
                <a:ea typeface="+mn-ea"/>
                <a:cs typeface="+mn-cs"/>
              </a:rPr>
              <a:t>(Cloudy &amp; Dead Man’s titles)</a:t>
            </a:r>
            <a:endParaRPr lang="en-US" sz="1800" b="0" dirty="0">
              <a:solidFill>
                <a:prstClr val="black"/>
              </a:solidFill>
            </a:endParaRPr>
          </a:p>
          <a:p>
            <a:pPr marL="342900" marR="0" lvl="0" indent="-342900" algn="l" defTabSz="914400" rtl="0" eaLnBrk="1" fontAlgn="auto" latinLnBrk="0" hangingPunct="1">
              <a:lnSpc>
                <a:spcPct val="100000"/>
              </a:lnSpc>
              <a:spcBef>
                <a:spcPts val="300"/>
              </a:spcBef>
              <a:spcAft>
                <a:spcPts val="0"/>
              </a:spcAft>
              <a:buClrTx/>
              <a:buSzTx/>
              <a:buFont typeface="+mj-lt"/>
              <a:buAutoNum type="arabicParenR"/>
              <a:tabLst/>
              <a:defRPr/>
            </a:pPr>
            <a:r>
              <a:rPr lang="en-US" sz="1800" b="1" dirty="0"/>
              <a:t>Market Distortion - </a:t>
            </a:r>
            <a:r>
              <a:rPr lang="en-US" sz="1800" b="0" dirty="0"/>
              <a:t>Restrictions stifled natural property market development, reducing incentives for homeowners to invest in property improvements</a:t>
            </a:r>
          </a:p>
          <a:p>
            <a:pPr marL="342900" marR="0" lvl="0" indent="-342900" algn="l" defTabSz="914400" rtl="0" eaLnBrk="1" fontAlgn="auto" latinLnBrk="0" hangingPunct="1">
              <a:lnSpc>
                <a:spcPct val="100000"/>
              </a:lnSpc>
              <a:spcBef>
                <a:spcPts val="300"/>
              </a:spcBef>
              <a:spcAft>
                <a:spcPts val="0"/>
              </a:spcAft>
              <a:buClrTx/>
              <a:buSzTx/>
              <a:buFont typeface="+mj-lt"/>
              <a:buAutoNum type="arabicParenR"/>
              <a:tabLst/>
              <a:defRPr/>
            </a:pPr>
            <a:r>
              <a:rPr lang="en-US" sz="1800" b="1" dirty="0"/>
              <a:t>Economic Constraints</a:t>
            </a:r>
            <a:r>
              <a:rPr lang="en-US" sz="1800" dirty="0"/>
              <a:t> - </a:t>
            </a:r>
            <a:r>
              <a:rPr lang="en-US" sz="1800" b="0" dirty="0"/>
              <a:t>Homeowners were unable to leverage their property as collateral for business or educational loans, hindering economic upliftment</a:t>
            </a:r>
          </a:p>
          <a:p>
            <a:pPr marL="285750" marR="0" lvl="0" indent="-2857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prstClr val="black"/>
              </a:solidFill>
              <a:effectLst/>
              <a:uLnTx/>
              <a:uFillTx/>
              <a:latin typeface="Century Gothic" pitchFamily="34" charset="0"/>
              <a:ea typeface="+mn-ea"/>
              <a:cs typeface="+mn-cs"/>
            </a:endParaRPr>
          </a:p>
          <a:p>
            <a:pPr marL="285750" indent="-285750">
              <a:buFont typeface="Arial" panose="020B0604020202020204" pitchFamily="34" charset="0"/>
              <a:buChar char="•"/>
            </a:pPr>
            <a:endParaRPr lang="en-US" b="0" dirty="0">
              <a:solidFill>
                <a:prstClr val="black"/>
              </a:solidFill>
            </a:endParaRPr>
          </a:p>
          <a:p>
            <a:pPr marL="285750" indent="-285750">
              <a:buFont typeface="Arial" panose="020B0604020202020204" pitchFamily="34" charset="0"/>
              <a:buChar char="•"/>
            </a:pPr>
            <a:endParaRPr kumimoji="0" lang="en-US" b="0" i="0" u="none" strike="noStrike" kern="1200" cap="none" spc="0" normalizeH="0" baseline="0" noProof="0" dirty="0">
              <a:ln>
                <a:noFill/>
              </a:ln>
              <a:solidFill>
                <a:prstClr val="black"/>
              </a:solidFill>
              <a:effectLst/>
              <a:uLnTx/>
              <a:uFillTx/>
              <a:latin typeface="Century Gothic" pitchFamily="34" charset="0"/>
              <a:ea typeface="+mn-ea"/>
              <a:cs typeface="+mn-cs"/>
            </a:endParaRPr>
          </a:p>
          <a:p>
            <a:pPr marL="285750" indent="-285750">
              <a:buFont typeface="Arial" panose="020B0604020202020204" pitchFamily="34" charset="0"/>
              <a:buChar char="•"/>
            </a:pPr>
            <a:endParaRPr kumimoji="0" lang="en-US" b="0" i="0" u="none" strike="noStrike" kern="1200" cap="none" spc="0" normalizeH="0" baseline="0" noProof="0" dirty="0">
              <a:ln>
                <a:noFill/>
              </a:ln>
              <a:solidFill>
                <a:prstClr val="black"/>
              </a:solidFill>
              <a:effectLst/>
              <a:uLnTx/>
              <a:uFillTx/>
              <a:latin typeface="Century Gothic" pitchFamily="34" charset="0"/>
              <a:ea typeface="+mn-ea"/>
              <a:cs typeface="+mn-cs"/>
            </a:endParaRPr>
          </a:p>
          <a:p>
            <a:endParaRPr lang="en-GB" dirty="0"/>
          </a:p>
        </p:txBody>
      </p:sp>
    </p:spTree>
    <p:extLst>
      <p:ext uri="{BB962C8B-B14F-4D97-AF65-F5344CB8AC3E}">
        <p14:creationId xmlns:p14="http://schemas.microsoft.com/office/powerpoint/2010/main" val="11928787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5E83E-3FCD-495F-4E73-B5DD04474986}"/>
              </a:ext>
            </a:extLst>
          </p:cNvPr>
          <p:cNvSpPr>
            <a:spLocks noGrp="1"/>
          </p:cNvSpPr>
          <p:nvPr>
            <p:ph type="title"/>
          </p:nvPr>
        </p:nvSpPr>
        <p:spPr/>
        <p:txBody>
          <a:bodyPr/>
          <a:lstStyle/>
          <a:p>
            <a:r>
              <a:rPr lang="en-US" dirty="0"/>
              <a:t>Post- FLISP policy challenges</a:t>
            </a:r>
            <a:endParaRPr lang="en-ZA" dirty="0"/>
          </a:p>
        </p:txBody>
      </p:sp>
      <p:sp>
        <p:nvSpPr>
          <p:cNvPr id="3" name="Footer Placeholder 2">
            <a:extLst>
              <a:ext uri="{FF2B5EF4-FFF2-40B4-BE49-F238E27FC236}">
                <a16:creationId xmlns:a16="http://schemas.microsoft.com/office/drawing/2014/main" id="{EEBE96A3-B622-120E-13BA-8F0B90AAE146}"/>
              </a:ext>
            </a:extLst>
          </p:cNvPr>
          <p:cNvSpPr>
            <a:spLocks noGrp="1"/>
          </p:cNvSpPr>
          <p:nvPr>
            <p:ph type="ftr" sz="quarter" idx="3"/>
          </p:nvPr>
        </p:nvSpPr>
        <p:spPr/>
        <p:txBody>
          <a:bodyPr/>
          <a:lstStyle/>
          <a:p>
            <a:endParaRPr lang="en-GB" dirty="0">
              <a:solidFill>
                <a:srgbClr val="998F86"/>
              </a:solidFill>
            </a:endParaRPr>
          </a:p>
        </p:txBody>
      </p:sp>
      <p:sp>
        <p:nvSpPr>
          <p:cNvPr id="4" name="Text Placeholder 3">
            <a:extLst>
              <a:ext uri="{FF2B5EF4-FFF2-40B4-BE49-F238E27FC236}">
                <a16:creationId xmlns:a16="http://schemas.microsoft.com/office/drawing/2014/main" id="{E4A7BD70-F228-B429-4152-D38F8171CEBA}"/>
              </a:ext>
            </a:extLst>
          </p:cNvPr>
          <p:cNvSpPr>
            <a:spLocks noGrp="1"/>
          </p:cNvSpPr>
          <p:nvPr>
            <p:ph type="body" sz="quarter" idx="10"/>
          </p:nvPr>
        </p:nvSpPr>
        <p:spPr>
          <a:xfrm>
            <a:off x="393701" y="996696"/>
            <a:ext cx="11462940" cy="5410491"/>
          </a:xfrm>
        </p:spPr>
        <p:txBody>
          <a:bodyPr>
            <a:normAutofit/>
          </a:bodyPr>
          <a:lstStyle/>
          <a:p>
            <a:endParaRPr lang="en-US" b="0" dirty="0"/>
          </a:p>
          <a:p>
            <a:r>
              <a:rPr lang="en-US" b="0" dirty="0"/>
              <a:t>The removal of Section 10B regarding First Home Finance introduced further complications, particularly for financial institutions. New provisions require banks to </a:t>
            </a:r>
            <a:r>
              <a:rPr lang="en-US" dirty="0"/>
              <a:t>include a right of first refusal to the MEC </a:t>
            </a:r>
            <a:r>
              <a:rPr lang="en-US" b="0" dirty="0"/>
              <a:t>before proceeding with </a:t>
            </a:r>
            <a:r>
              <a:rPr lang="en-US" dirty="0"/>
              <a:t>foreclosures</a:t>
            </a:r>
            <a:r>
              <a:rPr lang="en-US" b="0" dirty="0"/>
              <a:t>. This poses challenges:</a:t>
            </a:r>
          </a:p>
          <a:p>
            <a:endParaRPr lang="en-US" b="0" dirty="0"/>
          </a:p>
          <a:p>
            <a:pPr marL="285750" indent="-285750">
              <a:buFont typeface="Arial" panose="020B0604020202020204" pitchFamily="34" charset="0"/>
              <a:buChar char="•"/>
            </a:pPr>
            <a:r>
              <a:rPr lang="en-US" dirty="0"/>
              <a:t>Unclear criteria</a:t>
            </a:r>
            <a:r>
              <a:rPr lang="en-US" b="0" dirty="0"/>
              <a:t> – uncertain under </a:t>
            </a:r>
            <a:br>
              <a:rPr lang="en-US" b="0" dirty="0"/>
            </a:br>
            <a:r>
              <a:rPr lang="en-US" b="0" dirty="0"/>
              <a:t>what conditions can an MEC accept</a:t>
            </a:r>
          </a:p>
          <a:p>
            <a:r>
              <a:rPr lang="en-US" dirty="0"/>
              <a:t>     </a:t>
            </a:r>
            <a:r>
              <a:rPr lang="en-US" b="0" dirty="0"/>
              <a:t>or reject a property sale</a:t>
            </a:r>
          </a:p>
          <a:p>
            <a:pPr marL="285750" indent="-285750">
              <a:buFont typeface="Arial" panose="020B0604020202020204" pitchFamily="34" charset="0"/>
              <a:buChar char="•"/>
            </a:pPr>
            <a:r>
              <a:rPr lang="en-US" b="1" dirty="0"/>
              <a:t>Bank hesitancy</a:t>
            </a:r>
            <a:r>
              <a:rPr lang="en-US" dirty="0"/>
              <a:t> </a:t>
            </a:r>
            <a:r>
              <a:rPr lang="en-US" b="0" dirty="0"/>
              <a:t>– Financial institutions </a:t>
            </a:r>
          </a:p>
          <a:p>
            <a:r>
              <a:rPr lang="en-US" b="0" dirty="0"/>
              <a:t>     may withdraw from lending due to </a:t>
            </a:r>
          </a:p>
          <a:p>
            <a:r>
              <a:rPr lang="en-US" b="0" dirty="0"/>
              <a:t>     uncertainty about government </a:t>
            </a:r>
          </a:p>
          <a:p>
            <a:r>
              <a:rPr lang="en-US" b="0" dirty="0"/>
              <a:t>     intervention</a:t>
            </a:r>
          </a:p>
          <a:p>
            <a:pPr marL="285750" indent="-285750">
              <a:buFont typeface="Arial" panose="020B0604020202020204" pitchFamily="34" charset="0"/>
              <a:buChar char="•"/>
            </a:pPr>
            <a:r>
              <a:rPr lang="en-US" b="1" dirty="0"/>
              <a:t>Property valuation concerns</a:t>
            </a:r>
            <a:r>
              <a:rPr lang="en-US" dirty="0"/>
              <a:t> </a:t>
            </a:r>
            <a:r>
              <a:rPr lang="en-US" b="0" dirty="0"/>
              <a:t>– Issues </a:t>
            </a:r>
          </a:p>
          <a:p>
            <a:r>
              <a:rPr lang="en-US" b="0" dirty="0"/>
              <a:t>     such as unlawful extensions, property </a:t>
            </a:r>
          </a:p>
          <a:p>
            <a:r>
              <a:rPr lang="en-US" b="0" dirty="0"/>
              <a:t>     conditions, and pricing complicate </a:t>
            </a:r>
          </a:p>
          <a:p>
            <a:r>
              <a:rPr lang="en-US" b="0" dirty="0"/>
              <a:t>     state buy-back decisions</a:t>
            </a:r>
          </a:p>
          <a:p>
            <a:endParaRPr lang="en-US" b="0" dirty="0"/>
          </a:p>
          <a:p>
            <a:endParaRPr lang="en-ZA" dirty="0"/>
          </a:p>
        </p:txBody>
      </p:sp>
      <p:pic>
        <p:nvPicPr>
          <p:cNvPr id="5" name="Picture 4">
            <a:extLst>
              <a:ext uri="{FF2B5EF4-FFF2-40B4-BE49-F238E27FC236}">
                <a16:creationId xmlns:a16="http://schemas.microsoft.com/office/drawing/2014/main" id="{289FD57D-8E3F-943F-248C-A75649464613}"/>
              </a:ext>
            </a:extLst>
          </p:cNvPr>
          <p:cNvPicPr>
            <a:picLocks noChangeAspect="1"/>
          </p:cNvPicPr>
          <p:nvPr/>
        </p:nvPicPr>
        <p:blipFill>
          <a:blip r:embed="rId2"/>
          <a:stretch>
            <a:fillRect/>
          </a:stretch>
        </p:blipFill>
        <p:spPr>
          <a:xfrm>
            <a:off x="4655408" y="2703323"/>
            <a:ext cx="7201233" cy="294363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9264381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EF6B8F1-5213-FDBB-23F4-1A6CF143ABB3}"/>
              </a:ext>
            </a:extLst>
          </p:cNvPr>
          <p:cNvSpPr>
            <a:spLocks noGrp="1"/>
          </p:cNvSpPr>
          <p:nvPr>
            <p:ph type="body" sz="quarter" idx="12"/>
          </p:nvPr>
        </p:nvSpPr>
        <p:spPr/>
        <p:txBody>
          <a:bodyPr>
            <a:normAutofit/>
          </a:bodyPr>
          <a:lstStyle/>
          <a:p>
            <a:pPr algn="ctr"/>
            <a:r>
              <a:rPr lang="en-US" dirty="0"/>
              <a:t>EXPERIMENTING WITH THE CLAUSE: WAIVER POLICY</a:t>
            </a:r>
            <a:endParaRPr lang="en-GB" dirty="0"/>
          </a:p>
        </p:txBody>
      </p:sp>
    </p:spTree>
    <p:extLst>
      <p:ext uri="{BB962C8B-B14F-4D97-AF65-F5344CB8AC3E}">
        <p14:creationId xmlns:p14="http://schemas.microsoft.com/office/powerpoint/2010/main" val="27486312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550FE605-16D0-4896-8132-C0B6C1AB6931}"/>
              </a:ext>
            </a:extLst>
          </p:cNvPr>
          <p:cNvSpPr>
            <a:spLocks noGrp="1"/>
          </p:cNvSpPr>
          <p:nvPr>
            <p:ph type="ftr" sz="quarter" idx="3"/>
          </p:nvPr>
        </p:nvSpPr>
        <p:spPr/>
        <p:txBody>
          <a:bodyPr/>
          <a:lstStyle/>
          <a:p>
            <a:endParaRPr lang="en-GB" dirty="0">
              <a:solidFill>
                <a:srgbClr val="998F86"/>
              </a:solidFill>
            </a:endParaRPr>
          </a:p>
        </p:txBody>
      </p:sp>
      <p:sp>
        <p:nvSpPr>
          <p:cNvPr id="5" name="Text Placeholder 3">
            <a:extLst>
              <a:ext uri="{FF2B5EF4-FFF2-40B4-BE49-F238E27FC236}">
                <a16:creationId xmlns:a16="http://schemas.microsoft.com/office/drawing/2014/main" id="{79ADF699-7DED-5453-8000-79F78C4BCA19}"/>
              </a:ext>
            </a:extLst>
          </p:cNvPr>
          <p:cNvSpPr>
            <a:spLocks noGrp="1"/>
          </p:cNvSpPr>
          <p:nvPr>
            <p:ph type="body" sz="quarter" idx="10"/>
          </p:nvPr>
        </p:nvSpPr>
        <p:spPr>
          <a:xfrm>
            <a:off x="393700" y="945932"/>
            <a:ext cx="11463338" cy="5146894"/>
          </a:xfrm>
        </p:spPr>
        <p:txBody>
          <a:bodyPr>
            <a:normAutofit/>
          </a:bodyPr>
          <a:lstStyle/>
          <a:p>
            <a:endParaRPr lang="en-US" b="0" dirty="0"/>
          </a:p>
          <a:p>
            <a:r>
              <a:rPr lang="en-US" b="0" dirty="0"/>
              <a:t>A waiver policy was introduced in 2014 to discourage subsidy leakage, approved by MEC, allowing beneficiaries to transact under specific conditions:</a:t>
            </a:r>
          </a:p>
          <a:p>
            <a:pPr marL="285750" indent="-285750">
              <a:buFont typeface="Arial" panose="020B0604020202020204" pitchFamily="34" charset="0"/>
              <a:buChar char="•"/>
            </a:pPr>
            <a:r>
              <a:rPr lang="en-US" b="0" dirty="0"/>
              <a:t>The buyer must be an SA citizen and must not have previously owned property</a:t>
            </a:r>
          </a:p>
          <a:p>
            <a:pPr marL="285750" indent="-285750">
              <a:buFont typeface="Arial" panose="020B0604020202020204" pitchFamily="34" charset="0"/>
              <a:buChar char="•"/>
            </a:pPr>
            <a:r>
              <a:rPr lang="en-US" b="0" dirty="0"/>
              <a:t>The seller must have occupied the home for a minimum of two years</a:t>
            </a:r>
          </a:p>
          <a:p>
            <a:pPr marL="285750" indent="-285750">
              <a:buFont typeface="Arial" panose="020B0604020202020204" pitchFamily="34" charset="0"/>
              <a:buChar char="•"/>
            </a:pPr>
            <a:r>
              <a:rPr lang="en-US" b="0" dirty="0"/>
              <a:t>The sale must improve the seller’s living standards (relocating/moving up property ladder)</a:t>
            </a:r>
          </a:p>
          <a:p>
            <a:pPr marL="285750" indent="-285750">
              <a:buFont typeface="Arial" panose="020B0604020202020204" pitchFamily="34" charset="0"/>
              <a:buChar char="•"/>
            </a:pPr>
            <a:r>
              <a:rPr lang="en-US" b="0" dirty="0"/>
              <a:t>Municipal approval is required for transactions within five years</a:t>
            </a:r>
          </a:p>
          <a:p>
            <a:pPr marL="285750" indent="-285750">
              <a:buFont typeface="Arial" panose="020B0604020202020204" pitchFamily="34" charset="0"/>
              <a:buChar char="•"/>
            </a:pPr>
            <a:r>
              <a:rPr lang="en-US" b="0" dirty="0"/>
              <a:t>Exceptions apply in cases of divorce or deceased estates</a:t>
            </a:r>
            <a:endParaRPr lang="en-US" dirty="0"/>
          </a:p>
          <a:p>
            <a:endParaRPr lang="en-US" dirty="0"/>
          </a:p>
          <a:p>
            <a:r>
              <a:rPr lang="en-US" dirty="0"/>
              <a:t>Deeds Office requires: </a:t>
            </a:r>
          </a:p>
          <a:p>
            <a:pPr marL="285750" indent="-285750">
              <a:buFont typeface="Arial" panose="020B0604020202020204" pitchFamily="34" charset="0"/>
              <a:buChar char="•"/>
            </a:pPr>
            <a:r>
              <a:rPr lang="en-US" b="0" dirty="0"/>
              <a:t>Within the 8-year period: a letter of no objection that the 10A and 10B can be removed</a:t>
            </a:r>
          </a:p>
          <a:p>
            <a:pPr marL="285750" indent="-285750">
              <a:buFont typeface="Arial" panose="020B0604020202020204" pitchFamily="34" charset="0"/>
              <a:buChar char="•"/>
            </a:pPr>
            <a:r>
              <a:rPr lang="en-US" b="0" dirty="0"/>
              <a:t>Post the 8-year period: a letter of no objection that 10A has expired &amp; that 10B can be removed</a:t>
            </a:r>
          </a:p>
          <a:p>
            <a:pPr marL="285750" indent="-285750">
              <a:buFont typeface="Arial" panose="020B0604020202020204" pitchFamily="34" charset="0"/>
              <a:buChar char="•"/>
            </a:pPr>
            <a:endParaRPr lang="en-US" b="0" dirty="0"/>
          </a:p>
          <a:p>
            <a:pPr marL="285750" marR="0" lvl="0" indent="-2857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prstClr val="black"/>
                </a:solidFill>
                <a:effectLst/>
                <a:uLnTx/>
                <a:uFillTx/>
                <a:latin typeface="Century Gothic" pitchFamily="34" charset="0"/>
                <a:ea typeface="+mn-ea"/>
                <a:cs typeface="+mn-cs"/>
              </a:rPr>
              <a:t>Dept has never taken properties back. </a:t>
            </a:r>
            <a:r>
              <a:rPr kumimoji="0" lang="en-US" i="0" u="none" strike="noStrike" kern="1200" cap="none" spc="0" normalizeH="0" baseline="0" noProof="0" dirty="0">
                <a:ln>
                  <a:noFill/>
                </a:ln>
                <a:solidFill>
                  <a:prstClr val="black"/>
                </a:solidFill>
                <a:effectLst/>
                <a:uLnTx/>
                <a:uFillTx/>
                <a:latin typeface="Century Gothic" pitchFamily="34" charset="0"/>
                <a:ea typeface="+mn-ea"/>
                <a:cs typeface="+mn-cs"/>
              </a:rPr>
              <a:t>Issues</a:t>
            </a:r>
            <a:r>
              <a:rPr kumimoji="0" lang="en-US" b="0" i="0" u="none" strike="noStrike" kern="1200" cap="none" spc="0" normalizeH="0" baseline="0" noProof="0" dirty="0">
                <a:ln>
                  <a:noFill/>
                </a:ln>
                <a:solidFill>
                  <a:prstClr val="black"/>
                </a:solidFill>
                <a:effectLst/>
                <a:uLnTx/>
                <a:uFillTx/>
                <a:latin typeface="Century Gothic" pitchFamily="34" charset="0"/>
                <a:ea typeface="+mn-ea"/>
                <a:cs typeface="+mn-cs"/>
              </a:rPr>
              <a:t>: condition, unlawful extensions, outstanding rates, etc.</a:t>
            </a:r>
            <a:endParaRPr lang="en-US" b="0" dirty="0"/>
          </a:p>
          <a:p>
            <a:pPr marL="285750" marR="0" lvl="0" indent="-2857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prstClr val="black"/>
                </a:solidFill>
                <a:effectLst/>
                <a:uLnTx/>
                <a:uFillTx/>
                <a:latin typeface="Century Gothic" pitchFamily="34" charset="0"/>
                <a:ea typeface="+mn-ea"/>
                <a:cs typeface="+mn-cs"/>
              </a:rPr>
              <a:t>Definition – “acquire” – means when a beneficiary’s subsidy was approved or when he/she took occupation </a:t>
            </a:r>
            <a:r>
              <a:rPr kumimoji="0" lang="en-US" b="1" i="0" u="none" strike="noStrike" kern="1200" cap="none" spc="0" normalizeH="0" baseline="0" noProof="0" dirty="0">
                <a:ln>
                  <a:noFill/>
                </a:ln>
                <a:solidFill>
                  <a:prstClr val="black"/>
                </a:solidFill>
                <a:effectLst/>
                <a:uLnTx/>
                <a:uFillTx/>
                <a:latin typeface="Century Gothic" pitchFamily="34" charset="0"/>
                <a:ea typeface="+mn-ea"/>
                <a:cs typeface="+mn-cs"/>
              </a:rPr>
              <a:t>vs</a:t>
            </a:r>
            <a:r>
              <a:rPr kumimoji="0" lang="en-US" b="0" i="0" u="none" strike="noStrike" kern="1200" cap="none" spc="0" normalizeH="0" baseline="0" noProof="0" dirty="0">
                <a:ln>
                  <a:noFill/>
                </a:ln>
                <a:solidFill>
                  <a:prstClr val="black"/>
                </a:solidFill>
                <a:effectLst/>
                <a:uLnTx/>
                <a:uFillTx/>
                <a:latin typeface="Century Gothic" pitchFamily="34" charset="0"/>
                <a:ea typeface="+mn-ea"/>
                <a:cs typeface="+mn-cs"/>
              </a:rPr>
              <a:t> registration (as this can differ greatly due to registration delays)</a:t>
            </a:r>
          </a:p>
          <a:p>
            <a:endParaRPr lang="en-US" b="0" dirty="0"/>
          </a:p>
          <a:p>
            <a:endParaRPr lang="en-US" b="0" dirty="0"/>
          </a:p>
          <a:p>
            <a:endParaRPr lang="en-US" dirty="0"/>
          </a:p>
          <a:p>
            <a:pPr lvl="1" indent="0">
              <a:buNone/>
            </a:pPr>
            <a:endParaRPr lang="en-US" dirty="0"/>
          </a:p>
          <a:p>
            <a:pPr marL="465750" lvl="1" indent="-285750">
              <a:buFont typeface="Arial" panose="020B0604020202020204" pitchFamily="34" charset="0"/>
              <a:buChar char="•"/>
            </a:pPr>
            <a:endParaRPr lang="en-US" b="0" dirty="0"/>
          </a:p>
        </p:txBody>
      </p:sp>
      <p:sp>
        <p:nvSpPr>
          <p:cNvPr id="6" name="Title 1">
            <a:extLst>
              <a:ext uri="{FF2B5EF4-FFF2-40B4-BE49-F238E27FC236}">
                <a16:creationId xmlns:a16="http://schemas.microsoft.com/office/drawing/2014/main" id="{A3ACF22E-455A-4C83-64CE-CDC349ECF863}"/>
              </a:ext>
            </a:extLst>
          </p:cNvPr>
          <p:cNvSpPr>
            <a:spLocks noGrp="1"/>
          </p:cNvSpPr>
          <p:nvPr>
            <p:ph type="title"/>
          </p:nvPr>
        </p:nvSpPr>
        <p:spPr>
          <a:xfrm>
            <a:off x="393700" y="180975"/>
            <a:ext cx="11463338" cy="558800"/>
          </a:xfrm>
        </p:spPr>
        <p:txBody>
          <a:bodyPr/>
          <a:lstStyle/>
          <a:p>
            <a:r>
              <a:rPr lang="en-US" b="1" dirty="0"/>
              <a:t>Experiments with the Clause: WC Waiver Policy</a:t>
            </a:r>
          </a:p>
        </p:txBody>
      </p:sp>
    </p:spTree>
    <p:extLst>
      <p:ext uri="{BB962C8B-B14F-4D97-AF65-F5344CB8AC3E}">
        <p14:creationId xmlns:p14="http://schemas.microsoft.com/office/powerpoint/2010/main" val="1270796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62E6E-24AE-D9C7-6E10-B9957470A83A}"/>
              </a:ext>
            </a:extLst>
          </p:cNvPr>
          <p:cNvSpPr>
            <a:spLocks noGrp="1"/>
          </p:cNvSpPr>
          <p:nvPr>
            <p:ph type="title"/>
          </p:nvPr>
        </p:nvSpPr>
        <p:spPr/>
        <p:txBody>
          <a:bodyPr/>
          <a:lstStyle/>
          <a:p>
            <a:r>
              <a:rPr lang="en-US" dirty="0"/>
              <a:t>Application statistics &amp; </a:t>
            </a:r>
            <a:endParaRPr lang="en-GB" dirty="0"/>
          </a:p>
        </p:txBody>
      </p:sp>
      <p:sp>
        <p:nvSpPr>
          <p:cNvPr id="3" name="Footer Placeholder 2">
            <a:extLst>
              <a:ext uri="{FF2B5EF4-FFF2-40B4-BE49-F238E27FC236}">
                <a16:creationId xmlns:a16="http://schemas.microsoft.com/office/drawing/2014/main" id="{8346A837-D1B0-F780-8F91-6DF250563A56}"/>
              </a:ext>
            </a:extLst>
          </p:cNvPr>
          <p:cNvSpPr>
            <a:spLocks noGrp="1"/>
          </p:cNvSpPr>
          <p:nvPr>
            <p:ph type="ftr" sz="quarter" idx="3"/>
          </p:nvPr>
        </p:nvSpPr>
        <p:spPr/>
        <p:txBody>
          <a:bodyPr/>
          <a:lstStyle/>
          <a:p>
            <a:endParaRPr lang="en-GB" dirty="0">
              <a:solidFill>
                <a:srgbClr val="998F86"/>
              </a:solidFill>
            </a:endParaRPr>
          </a:p>
        </p:txBody>
      </p:sp>
      <p:sp>
        <p:nvSpPr>
          <p:cNvPr id="4" name="Text Placeholder 3">
            <a:extLst>
              <a:ext uri="{FF2B5EF4-FFF2-40B4-BE49-F238E27FC236}">
                <a16:creationId xmlns:a16="http://schemas.microsoft.com/office/drawing/2014/main" id="{E8BB2AE1-AE04-9C42-7AC3-8E0DF52F1C29}"/>
              </a:ext>
            </a:extLst>
          </p:cNvPr>
          <p:cNvSpPr>
            <a:spLocks noGrp="1"/>
          </p:cNvSpPr>
          <p:nvPr>
            <p:ph type="body" sz="quarter" idx="10"/>
          </p:nvPr>
        </p:nvSpPr>
        <p:spPr>
          <a:xfrm>
            <a:off x="393701" y="960121"/>
            <a:ext cx="11462940" cy="5132706"/>
          </a:xfrm>
        </p:spPr>
        <p:txBody>
          <a:bodyPr/>
          <a:lstStyle/>
          <a:p>
            <a:pPr marL="0" marR="0" lvl="0" indent="0" algn="l" defTabSz="914400" rtl="0" eaLnBrk="1" fontAlgn="auto" latinLnBrk="0" hangingPunct="1">
              <a:lnSpc>
                <a:spcPct val="100000"/>
              </a:lnSpc>
              <a:spcBef>
                <a:spcPts val="300"/>
              </a:spcBef>
              <a:spcAft>
                <a:spcPts val="0"/>
              </a:spcAft>
              <a:buClrTx/>
              <a:buSzTx/>
              <a:tabLst/>
              <a:defRPr/>
            </a:pPr>
            <a:r>
              <a:rPr kumimoji="0" lang="en-US" sz="1000" b="1" i="0" u="none" strike="noStrike" kern="1200" cap="none" spc="0" normalizeH="0" baseline="0" noProof="0" dirty="0">
                <a:ln>
                  <a:noFill/>
                </a:ln>
                <a:solidFill>
                  <a:prstClr val="black"/>
                </a:solidFill>
                <a:effectLst/>
                <a:uLnTx/>
                <a:uFillTx/>
                <a:latin typeface="Century Gothic" pitchFamily="34" charset="0"/>
                <a:ea typeface="+mn-ea"/>
                <a:cs typeface="+mn-cs"/>
              </a:rPr>
              <a:t>High Application Volumes –</a:t>
            </a:r>
          </a:p>
          <a:p>
            <a:pPr marL="0" marR="0" lvl="0" indent="0" algn="l" defTabSz="914400" rtl="0" eaLnBrk="1" fontAlgn="auto" latinLnBrk="0" hangingPunct="1">
              <a:lnSpc>
                <a:spcPct val="100000"/>
              </a:lnSpc>
              <a:spcBef>
                <a:spcPts val="300"/>
              </a:spcBef>
              <a:spcAft>
                <a:spcPts val="0"/>
              </a:spcAft>
              <a:buClrTx/>
              <a:buSzTx/>
              <a:tabLst/>
              <a:defRPr/>
            </a:pPr>
            <a:endParaRPr kumimoji="0" lang="en-US" sz="1000" b="1" i="0" u="none" strike="noStrike" kern="1200" cap="none" spc="0" normalizeH="0" baseline="0" noProof="0" dirty="0">
              <a:ln>
                <a:noFill/>
              </a:ln>
              <a:solidFill>
                <a:prstClr val="black"/>
              </a:solidFill>
              <a:effectLst/>
              <a:uLnTx/>
              <a:uFillTx/>
              <a:latin typeface="Century Gothic" pitchFamily="34" charset="0"/>
              <a:ea typeface="+mn-ea"/>
              <a:cs typeface="+mn-cs"/>
            </a:endParaRPr>
          </a:p>
          <a:p>
            <a:pPr marL="742950" marR="0" lvl="1" indent="-285750" algn="l" defTabSz="914400" rtl="0" eaLnBrk="1" fontAlgn="auto" latinLnBrk="0" hangingPunct="1">
              <a:lnSpc>
                <a:spcPct val="100000"/>
              </a:lnSpc>
              <a:spcBef>
                <a:spcPts val="300"/>
              </a:spcBef>
              <a:spcAft>
                <a:spcPts val="0"/>
              </a:spcAft>
              <a:buClr>
                <a:srgbClr val="002060"/>
              </a:buClr>
              <a:buSzTx/>
              <a:buFont typeface="Arial" panose="020B060402020202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Century Gothic" pitchFamily="34" charset="0"/>
                <a:ea typeface="+mn-ea"/>
                <a:cs typeface="+mn-cs"/>
              </a:rPr>
              <a:t>2023/24: 1,372 applications (</a:t>
            </a:r>
            <a:r>
              <a:rPr kumimoji="0" lang="en-US" sz="1000" b="1" i="0" u="none" strike="noStrike" kern="1200" cap="none" spc="0" normalizeH="0" baseline="0" noProof="0" dirty="0">
                <a:ln>
                  <a:noFill/>
                </a:ln>
                <a:solidFill>
                  <a:prstClr val="black"/>
                </a:solidFill>
                <a:effectLst/>
                <a:uLnTx/>
                <a:uFillTx/>
                <a:latin typeface="Century Gothic" pitchFamily="34" charset="0"/>
                <a:ea typeface="+mn-ea"/>
                <a:cs typeface="+mn-cs"/>
              </a:rPr>
              <a:t>60% expired</a:t>
            </a:r>
            <a:r>
              <a:rPr kumimoji="0" lang="en-US" sz="1000" b="0" i="0" u="none" strike="noStrike" kern="1200" cap="none" spc="0" normalizeH="0" baseline="0" noProof="0" dirty="0">
                <a:ln>
                  <a:noFill/>
                </a:ln>
                <a:solidFill>
                  <a:prstClr val="black"/>
                </a:solidFill>
                <a:effectLst/>
                <a:uLnTx/>
                <a:uFillTx/>
                <a:latin typeface="Century Gothic" pitchFamily="34" charset="0"/>
                <a:ea typeface="+mn-ea"/>
                <a:cs typeface="+mn-cs"/>
              </a:rPr>
              <a:t>, 40% non-expired cases)</a:t>
            </a:r>
          </a:p>
          <a:p>
            <a:pPr marL="742950" marR="0" lvl="1" indent="-285750" algn="l" defTabSz="914400" rtl="0" eaLnBrk="1" fontAlgn="auto" latinLnBrk="0" hangingPunct="1">
              <a:lnSpc>
                <a:spcPct val="100000"/>
              </a:lnSpc>
              <a:spcBef>
                <a:spcPts val="300"/>
              </a:spcBef>
              <a:spcAft>
                <a:spcPts val="0"/>
              </a:spcAft>
              <a:buClr>
                <a:srgbClr val="002060"/>
              </a:buClr>
              <a:buSzTx/>
              <a:buFont typeface="Arial" panose="020B060402020202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Century Gothic" pitchFamily="34" charset="0"/>
                <a:ea typeface="+mn-ea"/>
                <a:cs typeface="+mn-cs"/>
              </a:rPr>
              <a:t>2024/25: 2,010 applications (</a:t>
            </a:r>
            <a:r>
              <a:rPr kumimoji="0" lang="en-US" sz="1000" b="1" i="0" u="none" strike="noStrike" kern="1200" cap="none" spc="0" normalizeH="0" baseline="0" noProof="0" dirty="0">
                <a:ln>
                  <a:noFill/>
                </a:ln>
                <a:solidFill>
                  <a:prstClr val="black"/>
                </a:solidFill>
                <a:effectLst/>
                <a:uLnTx/>
                <a:uFillTx/>
                <a:latin typeface="Century Gothic" pitchFamily="34" charset="0"/>
                <a:ea typeface="+mn-ea"/>
                <a:cs typeface="+mn-cs"/>
              </a:rPr>
              <a:t>63% expired</a:t>
            </a:r>
            <a:r>
              <a:rPr kumimoji="0" lang="en-US" sz="1000" b="0" i="0" u="none" strike="noStrike" kern="1200" cap="none" spc="0" normalizeH="0" baseline="0" noProof="0" dirty="0">
                <a:ln>
                  <a:noFill/>
                </a:ln>
                <a:solidFill>
                  <a:prstClr val="black"/>
                </a:solidFill>
                <a:effectLst/>
                <a:uLnTx/>
                <a:uFillTx/>
                <a:latin typeface="Century Gothic" pitchFamily="34" charset="0"/>
                <a:ea typeface="+mn-ea"/>
                <a:cs typeface="+mn-cs"/>
              </a:rPr>
              <a:t>, 37% non-expired cases)</a:t>
            </a:r>
          </a:p>
          <a:p>
            <a:pPr marL="742950" marR="0" lvl="1" indent="-285750" algn="l" defTabSz="914400" rtl="0" eaLnBrk="1" fontAlgn="auto" latinLnBrk="0" hangingPunct="1">
              <a:lnSpc>
                <a:spcPct val="100000"/>
              </a:lnSpc>
              <a:spcBef>
                <a:spcPts val="300"/>
              </a:spcBef>
              <a:spcAft>
                <a:spcPts val="0"/>
              </a:spcAft>
              <a:buClr>
                <a:srgbClr val="002060"/>
              </a:buClr>
              <a:buSzTx/>
              <a:buFont typeface="Arial" panose="020B0604020202020204" pitchFamily="34" charset="0"/>
              <a:buChar char="•"/>
              <a:tabLst/>
              <a:defRPr/>
            </a:pPr>
            <a:endParaRPr lang="en-US" sz="1000" dirty="0">
              <a:solidFill>
                <a:prstClr val="black"/>
              </a:solidFill>
            </a:endParaRPr>
          </a:p>
          <a:p>
            <a:pPr marL="457200" marR="0" lvl="1" indent="0" algn="l" defTabSz="914400" rtl="0" eaLnBrk="1" fontAlgn="auto" latinLnBrk="0" hangingPunct="1">
              <a:lnSpc>
                <a:spcPct val="100000"/>
              </a:lnSpc>
              <a:spcBef>
                <a:spcPts val="300"/>
              </a:spcBef>
              <a:spcAft>
                <a:spcPts val="0"/>
              </a:spcAft>
              <a:buClr>
                <a:srgbClr val="002060"/>
              </a:buClr>
              <a:buSzTx/>
              <a:buNone/>
              <a:tabLst/>
              <a:defRPr/>
            </a:pPr>
            <a:endParaRPr kumimoji="0" lang="en-US" sz="1000" b="0" i="0" u="none" strike="noStrike" kern="1200" cap="none" spc="0" normalizeH="0" baseline="0" noProof="0" dirty="0">
              <a:ln>
                <a:noFill/>
              </a:ln>
              <a:solidFill>
                <a:prstClr val="black"/>
              </a:solidFill>
              <a:effectLst/>
              <a:uLnTx/>
              <a:uFillTx/>
              <a:latin typeface="Century Gothic" pitchFamily="34" charset="0"/>
              <a:ea typeface="+mn-ea"/>
              <a:cs typeface="+mn-cs"/>
            </a:endParaRPr>
          </a:p>
          <a:p>
            <a:pPr marL="0" marR="0" lvl="0" indent="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US" sz="1000" b="1" i="0" u="none" strike="noStrike" kern="1200" cap="none" spc="0" normalizeH="0" baseline="0" noProof="0" dirty="0">
                <a:ln>
                  <a:noFill/>
                </a:ln>
                <a:solidFill>
                  <a:prstClr val="black"/>
                </a:solidFill>
                <a:effectLst/>
                <a:uLnTx/>
                <a:uFillTx/>
                <a:latin typeface="Century Gothic" pitchFamily="34" charset="0"/>
                <a:ea typeface="+mn-ea"/>
                <a:cs typeface="+mn-cs"/>
              </a:rPr>
              <a:t>Limited Public Awareness – </a:t>
            </a:r>
            <a:r>
              <a:rPr kumimoji="0" lang="en-US" sz="1000" b="0" i="0" u="none" strike="noStrike" kern="1200" cap="none" spc="0" normalizeH="0" baseline="0" noProof="0" dirty="0">
                <a:ln>
                  <a:noFill/>
                </a:ln>
                <a:solidFill>
                  <a:prstClr val="black"/>
                </a:solidFill>
                <a:effectLst/>
                <a:uLnTx/>
                <a:uFillTx/>
                <a:latin typeface="Century Gothic" pitchFamily="34" charset="0"/>
                <a:ea typeface="+mn-ea"/>
                <a:cs typeface="+mn-cs"/>
              </a:rPr>
              <a:t>The waiver policy is not well-known or advertised. </a:t>
            </a:r>
          </a:p>
          <a:p>
            <a:pPr marL="0" marR="0" lvl="0" indent="0" algn="l" defTabSz="914400" rtl="0" eaLnBrk="1" fontAlgn="auto" latinLnBrk="0" hangingPunct="1">
              <a:lnSpc>
                <a:spcPct val="100000"/>
              </a:lnSpc>
              <a:spcBef>
                <a:spcPts val="300"/>
              </a:spcBef>
              <a:spcAft>
                <a:spcPts val="0"/>
              </a:spcAft>
              <a:buClrTx/>
              <a:buSzTx/>
              <a:tabLst/>
              <a:defRPr/>
            </a:pPr>
            <a:endParaRPr kumimoji="0" lang="en-US" sz="1000" b="1" i="0" u="none" strike="noStrike" kern="1200" cap="none" spc="0" normalizeH="0" baseline="0" noProof="0" dirty="0">
              <a:ln>
                <a:noFill/>
              </a:ln>
              <a:solidFill>
                <a:prstClr val="black"/>
              </a:solidFill>
              <a:effectLst/>
              <a:uLnTx/>
              <a:uFillTx/>
              <a:latin typeface="Century Gothic" pitchFamily="34" charset="0"/>
              <a:ea typeface="+mn-ea"/>
              <a:cs typeface="+mn-cs"/>
            </a:endParaRPr>
          </a:p>
          <a:p>
            <a:pPr marL="0" marR="0" lvl="0" indent="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US" sz="1000" b="1" i="0" u="none" strike="noStrike" kern="1200" cap="none" spc="0" normalizeH="0" baseline="0" noProof="0" dirty="0">
                <a:ln>
                  <a:noFill/>
                </a:ln>
                <a:solidFill>
                  <a:prstClr val="black"/>
                </a:solidFill>
                <a:effectLst/>
                <a:uLnTx/>
                <a:uFillTx/>
                <a:latin typeface="Century Gothic" pitchFamily="34" charset="0"/>
                <a:ea typeface="+mn-ea"/>
                <a:cs typeface="+mn-cs"/>
              </a:rPr>
              <a:t>Administrative Burden – </a:t>
            </a:r>
            <a:r>
              <a:rPr kumimoji="0" lang="en-US" sz="1000" b="0" i="0" u="none" strike="noStrike" kern="1200" cap="none" spc="0" normalizeH="0" baseline="0" noProof="0" dirty="0">
                <a:ln>
                  <a:noFill/>
                </a:ln>
                <a:solidFill>
                  <a:prstClr val="black"/>
                </a:solidFill>
                <a:effectLst/>
                <a:uLnTx/>
                <a:uFillTx/>
                <a:latin typeface="Century Gothic" pitchFamily="34" charset="0"/>
                <a:ea typeface="+mn-ea"/>
                <a:cs typeface="+mn-cs"/>
              </a:rPr>
              <a:t>Managing waiver applications places a significant strain on provincial resources.</a:t>
            </a:r>
          </a:p>
          <a:p>
            <a:pPr marR="0" lvl="0" algn="l" defTabSz="914400" rtl="0" eaLnBrk="1" fontAlgn="auto" latinLnBrk="0" hangingPunct="1">
              <a:lnSpc>
                <a:spcPct val="100000"/>
              </a:lnSpc>
              <a:spcBef>
                <a:spcPts val="300"/>
              </a:spcBef>
              <a:spcAft>
                <a:spcPts val="0"/>
              </a:spcAft>
              <a:buClrTx/>
              <a:buSzTx/>
              <a:tabLst/>
              <a:defRPr/>
            </a:pPr>
            <a:endParaRPr kumimoji="0" lang="en-US" sz="1000" b="0" i="0" u="none" strike="noStrike" kern="1200" cap="none" spc="0" normalizeH="0" baseline="0" noProof="0" dirty="0">
              <a:ln>
                <a:noFill/>
              </a:ln>
              <a:solidFill>
                <a:prstClr val="black"/>
              </a:solidFill>
              <a:effectLst/>
              <a:uLnTx/>
              <a:uFillTx/>
              <a:latin typeface="Century Gothic" pitchFamily="34" charset="0"/>
              <a:ea typeface="+mn-ea"/>
              <a:cs typeface="+mn-cs"/>
            </a:endParaRPr>
          </a:p>
          <a:p>
            <a:pPr marR="0" lvl="0" algn="l" defTabSz="914400" rtl="0" eaLnBrk="1" fontAlgn="auto" latinLnBrk="0" hangingPunct="1">
              <a:lnSpc>
                <a:spcPct val="100000"/>
              </a:lnSpc>
              <a:spcBef>
                <a:spcPts val="300"/>
              </a:spcBef>
              <a:spcAft>
                <a:spcPts val="0"/>
              </a:spcAft>
              <a:buClrTx/>
              <a:buSzTx/>
              <a:tabLst/>
              <a:defRPr/>
            </a:pPr>
            <a:endParaRPr lang="en-US" sz="1000" b="0" dirty="0">
              <a:solidFill>
                <a:prstClr val="black"/>
              </a:solidFill>
            </a:endParaRPr>
          </a:p>
          <a:p>
            <a:pPr marR="0" lvl="0" algn="l" defTabSz="914400" rtl="0" eaLnBrk="1" fontAlgn="auto" latinLnBrk="0" hangingPunct="1">
              <a:lnSpc>
                <a:spcPct val="100000"/>
              </a:lnSpc>
              <a:spcBef>
                <a:spcPts val="300"/>
              </a:spcBef>
              <a:spcAft>
                <a:spcPts val="0"/>
              </a:spcAft>
              <a:buClrTx/>
              <a:buSzTx/>
              <a:tabLst/>
              <a:defRPr/>
            </a:pPr>
            <a:r>
              <a:rPr kumimoji="0" lang="en-US" sz="1000" i="0" u="none" strike="noStrike" kern="1200" cap="none" spc="0" normalizeH="0" baseline="0" noProof="0" dirty="0">
                <a:ln>
                  <a:noFill/>
                </a:ln>
                <a:solidFill>
                  <a:prstClr val="black"/>
                </a:solidFill>
                <a:effectLst/>
                <a:uLnTx/>
                <a:uFillTx/>
                <a:latin typeface="Century Gothic" pitchFamily="34" charset="0"/>
                <a:ea typeface="+mn-ea"/>
                <a:cs typeface="+mn-cs"/>
              </a:rPr>
              <a:t>Policy Implementation &amp; Challenges </a:t>
            </a:r>
          </a:p>
          <a:p>
            <a:pPr marL="285750" marR="0" lvl="0" indent="-2857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Century Gothic" pitchFamily="34" charset="0"/>
                <a:ea typeface="+mn-ea"/>
                <a:cs typeface="+mn-cs"/>
              </a:rPr>
              <a:t>A huge administrative burden on the province, partially effective and requires adequate personnel resources to be effective &amp; efficient</a:t>
            </a:r>
          </a:p>
          <a:p>
            <a:pPr marL="285750" marR="0" lvl="0" indent="-2857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Century Gothic" pitchFamily="34" charset="0"/>
                <a:ea typeface="+mn-ea"/>
                <a:cs typeface="+mn-cs"/>
              </a:rPr>
              <a:t>Maintaining 8 years or amending the period to 5 years </a:t>
            </a:r>
            <a:r>
              <a:rPr kumimoji="0" lang="en-US" sz="1000" b="1" i="0" u="none" strike="noStrike" kern="1200" cap="none" spc="0" normalizeH="0" baseline="0" noProof="0" dirty="0">
                <a:ln>
                  <a:noFill/>
                </a:ln>
                <a:solidFill>
                  <a:prstClr val="black"/>
                </a:solidFill>
                <a:effectLst/>
                <a:uLnTx/>
                <a:uFillTx/>
                <a:latin typeface="Century Gothic" pitchFamily="34" charset="0"/>
                <a:ea typeface="+mn-ea"/>
                <a:cs typeface="+mn-cs"/>
              </a:rPr>
              <a:t>will not reduce </a:t>
            </a:r>
            <a:r>
              <a:rPr kumimoji="0" lang="en-US" sz="1000" b="0" i="0" u="none" strike="noStrike" kern="1200" cap="none" spc="0" normalizeH="0" baseline="0" noProof="0" dirty="0">
                <a:ln>
                  <a:noFill/>
                </a:ln>
                <a:solidFill>
                  <a:prstClr val="black"/>
                </a:solidFill>
                <a:effectLst/>
                <a:uLnTx/>
                <a:uFillTx/>
                <a:latin typeface="Century Gothic" pitchFamily="34" charset="0"/>
                <a:ea typeface="+mn-ea"/>
                <a:cs typeface="+mn-cs"/>
              </a:rPr>
              <a:t>the administrative burden, esp. due to ‘expired’ cases. NDHS may need to consider supportive instruments</a:t>
            </a:r>
          </a:p>
          <a:p>
            <a:pPr marL="285750" marR="0" lvl="0" indent="-2857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Century Gothic" pitchFamily="34" charset="0"/>
                <a:ea typeface="+mn-ea"/>
                <a:cs typeface="+mn-cs"/>
              </a:rPr>
              <a:t>White Paper process – suggestions made that NDHS considers and endorses it</a:t>
            </a:r>
          </a:p>
          <a:p>
            <a:endParaRPr lang="en-GB" dirty="0"/>
          </a:p>
        </p:txBody>
      </p:sp>
    </p:spTree>
    <p:extLst>
      <p:ext uri="{BB962C8B-B14F-4D97-AF65-F5344CB8AC3E}">
        <p14:creationId xmlns:p14="http://schemas.microsoft.com/office/powerpoint/2010/main" val="42019259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1A473AC-12F0-10C9-C189-2431F83A9096}"/>
              </a:ext>
            </a:extLst>
          </p:cNvPr>
          <p:cNvSpPr>
            <a:spLocks noGrp="1"/>
          </p:cNvSpPr>
          <p:nvPr>
            <p:ph type="body" sz="quarter" idx="12"/>
          </p:nvPr>
        </p:nvSpPr>
        <p:spPr/>
        <p:txBody>
          <a:bodyPr/>
          <a:lstStyle/>
          <a:p>
            <a:pPr algn="ctr"/>
            <a:r>
              <a:rPr lang="en-US" dirty="0"/>
              <a:t>SOME QUESTIONS TO PONDER </a:t>
            </a:r>
            <a:endParaRPr lang="en-GB" dirty="0"/>
          </a:p>
        </p:txBody>
      </p:sp>
    </p:spTree>
    <p:extLst>
      <p:ext uri="{BB962C8B-B14F-4D97-AF65-F5344CB8AC3E}">
        <p14:creationId xmlns:p14="http://schemas.microsoft.com/office/powerpoint/2010/main" val="33032034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435AA-7BD1-D2F4-0DA1-786C8EC69011}"/>
              </a:ext>
            </a:extLst>
          </p:cNvPr>
          <p:cNvSpPr>
            <a:spLocks noGrp="1"/>
          </p:cNvSpPr>
          <p:nvPr>
            <p:ph type="title"/>
          </p:nvPr>
        </p:nvSpPr>
        <p:spPr/>
        <p:txBody>
          <a:bodyPr/>
          <a:lstStyle/>
          <a:p>
            <a:r>
              <a:rPr lang="en-US" b="1" dirty="0"/>
              <a:t>Key </a:t>
            </a:r>
            <a:r>
              <a:rPr lang="en-US" dirty="0"/>
              <a:t>q</a:t>
            </a:r>
            <a:r>
              <a:rPr lang="en-US" b="1" dirty="0"/>
              <a:t>uestions for policy </a:t>
            </a:r>
            <a:r>
              <a:rPr lang="en-US" dirty="0"/>
              <a:t>c</a:t>
            </a:r>
            <a:r>
              <a:rPr lang="en-US" b="1" dirty="0"/>
              <a:t>onsideration</a:t>
            </a:r>
          </a:p>
        </p:txBody>
      </p:sp>
      <p:sp>
        <p:nvSpPr>
          <p:cNvPr id="3" name="Footer Placeholder 2">
            <a:extLst>
              <a:ext uri="{FF2B5EF4-FFF2-40B4-BE49-F238E27FC236}">
                <a16:creationId xmlns:a16="http://schemas.microsoft.com/office/drawing/2014/main" id="{2304ADF9-C765-87E5-C970-520173754B89}"/>
              </a:ext>
            </a:extLst>
          </p:cNvPr>
          <p:cNvSpPr>
            <a:spLocks noGrp="1"/>
          </p:cNvSpPr>
          <p:nvPr>
            <p:ph type="ftr" sz="quarter" idx="3"/>
          </p:nvPr>
        </p:nvSpPr>
        <p:spPr/>
        <p:txBody>
          <a:bodyPr/>
          <a:lstStyle/>
          <a:p>
            <a:endParaRPr lang="en-GB" dirty="0">
              <a:solidFill>
                <a:srgbClr val="998F86"/>
              </a:solidFill>
            </a:endParaRPr>
          </a:p>
        </p:txBody>
      </p:sp>
      <p:sp>
        <p:nvSpPr>
          <p:cNvPr id="4" name="Text Placeholder 3">
            <a:extLst>
              <a:ext uri="{FF2B5EF4-FFF2-40B4-BE49-F238E27FC236}">
                <a16:creationId xmlns:a16="http://schemas.microsoft.com/office/drawing/2014/main" id="{0AC34700-B3C6-5046-C2FA-4253A329DC6A}"/>
              </a:ext>
            </a:extLst>
          </p:cNvPr>
          <p:cNvSpPr>
            <a:spLocks noGrp="1"/>
          </p:cNvSpPr>
          <p:nvPr>
            <p:ph type="body" sz="quarter" idx="10"/>
          </p:nvPr>
        </p:nvSpPr>
        <p:spPr>
          <a:xfrm>
            <a:off x="393701" y="956441"/>
            <a:ext cx="11462940" cy="5371207"/>
          </a:xfrm>
        </p:spPr>
        <p:txBody>
          <a:bodyPr>
            <a:normAutofit/>
          </a:bodyPr>
          <a:lstStyle/>
          <a:p>
            <a:r>
              <a:rPr lang="en-US" dirty="0"/>
              <a:t>What is/are the real concern(s) with the Clause?</a:t>
            </a:r>
          </a:p>
          <a:p>
            <a:pPr marL="645750" lvl="2" indent="-285750"/>
            <a:r>
              <a:rPr lang="en-US" b="0" dirty="0"/>
              <a:t>Formal </a:t>
            </a:r>
            <a:r>
              <a:rPr lang="en-US" b="1" dirty="0"/>
              <a:t>vs</a:t>
            </a:r>
            <a:r>
              <a:rPr lang="en-US" b="0" dirty="0"/>
              <a:t> informal sales – Clause addresses </a:t>
            </a:r>
            <a:r>
              <a:rPr lang="en-US" b="1" dirty="0"/>
              <a:t>ONLY</a:t>
            </a:r>
            <a:r>
              <a:rPr lang="en-US" b="0" dirty="0"/>
              <a:t> formal sales</a:t>
            </a:r>
          </a:p>
          <a:p>
            <a:pPr marL="645750" lvl="2" indent="-285750"/>
            <a:r>
              <a:rPr lang="en-US" sz="1600" b="0" i="0" u="none" strike="noStrike" baseline="0" dirty="0">
                <a:solidFill>
                  <a:srgbClr val="000000"/>
                </a:solidFill>
                <a:latin typeface="Century Gothic" panose="020B0502020202020204" pitchFamily="34" charset="0"/>
              </a:rPr>
              <a:t>Is there a need to protect subsidy property via a sale restriction against downward raiding and gentrification? </a:t>
            </a:r>
          </a:p>
          <a:p>
            <a:pPr marL="645750" lvl="2" indent="-285750"/>
            <a:r>
              <a:rPr kumimoji="0" lang="en-US" sz="1500" b="0" i="0" u="none" strike="noStrike" kern="1200" cap="none" spc="0" normalizeH="0" baseline="0" noProof="0" dirty="0">
                <a:ln>
                  <a:noFill/>
                </a:ln>
                <a:solidFill>
                  <a:prstClr val="black"/>
                </a:solidFill>
                <a:effectLst/>
                <a:uLnTx/>
                <a:uFillTx/>
                <a:latin typeface="Century Gothic" pitchFamily="34" charset="0"/>
                <a:ea typeface="+mn-ea"/>
                <a:cs typeface="+mn-cs"/>
              </a:rPr>
              <a:t>What are the </a:t>
            </a:r>
            <a:r>
              <a:rPr kumimoji="0" lang="en-ZA" sz="1500" b="0" i="0" u="none" strike="noStrike" kern="1200" cap="none" spc="0" normalizeH="0" baseline="0" noProof="0" dirty="0">
                <a:ln>
                  <a:noFill/>
                </a:ln>
                <a:solidFill>
                  <a:prstClr val="black"/>
                </a:solidFill>
                <a:effectLst/>
                <a:uLnTx/>
                <a:uFillTx/>
                <a:latin typeface="Century Gothic" panose="020B0502020202020204" pitchFamily="34" charset="0"/>
                <a:ea typeface="Aptos" panose="020B0004020202020204" pitchFamily="34" charset="0"/>
                <a:cs typeface="Times New Roman" panose="02020603050405020304" pitchFamily="18" charset="0"/>
              </a:rPr>
              <a:t>persistent barriers to a functioning secondary residential property market, as it is somewhat </a:t>
            </a:r>
            <a:r>
              <a:rPr kumimoji="0" lang="en-ZA" sz="1500" b="0" i="1" u="none" strike="noStrike" kern="1200" cap="none" spc="0" normalizeH="0" baseline="0" noProof="0" dirty="0">
                <a:ln>
                  <a:noFill/>
                </a:ln>
                <a:solidFill>
                  <a:prstClr val="black"/>
                </a:solidFill>
                <a:effectLst/>
                <a:uLnTx/>
                <a:uFillTx/>
                <a:latin typeface="Century Gothic" panose="020B0502020202020204" pitchFamily="34" charset="0"/>
                <a:ea typeface="Aptos" panose="020B0004020202020204" pitchFamily="34" charset="0"/>
                <a:cs typeface="Times New Roman" panose="02020603050405020304" pitchFamily="18" charset="0"/>
              </a:rPr>
              <a:t>dysfunctional at the lower end of the market</a:t>
            </a:r>
            <a:r>
              <a:rPr kumimoji="0" lang="en-ZA" sz="1500" b="0" i="0" u="none" strike="noStrike" kern="1200" cap="none" spc="0" normalizeH="0" baseline="0" noProof="0" dirty="0">
                <a:ln>
                  <a:noFill/>
                </a:ln>
                <a:solidFill>
                  <a:prstClr val="black"/>
                </a:solidFill>
                <a:effectLst/>
                <a:uLnTx/>
                <a:uFillTx/>
                <a:latin typeface="Century Gothic" panose="020B0502020202020204" pitchFamily="34" charset="0"/>
                <a:ea typeface="Aptos" panose="020B0004020202020204" pitchFamily="34" charset="0"/>
                <a:cs typeface="Times New Roman" panose="02020603050405020304" pitchFamily="18" charset="0"/>
              </a:rPr>
              <a:t>?</a:t>
            </a:r>
          </a:p>
          <a:p>
            <a:pPr marL="645750" lvl="2" indent="-285750"/>
            <a:r>
              <a:rPr kumimoji="0" lang="en-ZA" sz="1500" b="0" i="0" u="none" strike="noStrike" kern="1200" cap="none" spc="0" normalizeH="0" baseline="0" noProof="0" dirty="0">
                <a:ln>
                  <a:noFill/>
                </a:ln>
                <a:solidFill>
                  <a:prstClr val="black"/>
                </a:solidFill>
                <a:effectLst/>
                <a:uLnTx/>
                <a:uFillTx/>
                <a:latin typeface="Century Gothic" panose="020B0502020202020204" pitchFamily="34" charset="0"/>
                <a:ea typeface="Aptos" panose="020B0004020202020204" pitchFamily="34" charset="0"/>
                <a:cs typeface="Times New Roman" panose="02020603050405020304" pitchFamily="18" charset="0"/>
              </a:rPr>
              <a:t>Anything to say about the title deed backlog of over 1m properties – who/ what created the backlog? How do we think it shapes/manifests in the property market? </a:t>
            </a:r>
            <a:endParaRPr lang="en-ZA" sz="1500" dirty="0">
              <a:solidFill>
                <a:prstClr val="black"/>
              </a:solidFill>
              <a:ea typeface="Aptos" panose="020B0004020202020204" pitchFamily="34" charset="0"/>
              <a:cs typeface="Times New Roman" panose="02020603050405020304" pitchFamily="18" charset="0"/>
            </a:endParaRPr>
          </a:p>
          <a:p>
            <a:pPr marL="645750" lvl="2" indent="-285750"/>
            <a:r>
              <a:rPr kumimoji="0" lang="en-ZA" sz="1500" b="0" i="0" u="none" strike="noStrike" kern="1200" cap="none" spc="0" normalizeH="0" baseline="0" noProof="0" dirty="0">
                <a:ln>
                  <a:noFill/>
                </a:ln>
                <a:solidFill>
                  <a:prstClr val="black"/>
                </a:solidFill>
                <a:effectLst/>
                <a:uLnTx/>
                <a:uFillTx/>
                <a:latin typeface="Century Gothic" panose="020B0502020202020204" pitchFamily="34" charset="0"/>
                <a:ea typeface="Aptos" panose="020B0004020202020204" pitchFamily="34" charset="0"/>
                <a:cs typeface="Times New Roman" panose="02020603050405020304" pitchFamily="18" charset="0"/>
              </a:rPr>
              <a:t>Our take on unregularise</a:t>
            </a:r>
            <a:r>
              <a:rPr lang="en-ZA" sz="1500" dirty="0">
                <a:solidFill>
                  <a:prstClr val="black"/>
                </a:solidFill>
                <a:ea typeface="Aptos" panose="020B0004020202020204" pitchFamily="34" charset="0"/>
                <a:cs typeface="Times New Roman" panose="02020603050405020304" pitchFamily="18" charset="0"/>
              </a:rPr>
              <a:t>d, dead man’s/ cloudy titles? Any policy changes required?</a:t>
            </a:r>
            <a:endParaRPr lang="en-US" sz="1600" b="0" i="0" u="none" strike="noStrike" baseline="0" dirty="0">
              <a:solidFill>
                <a:srgbClr val="000000"/>
              </a:solidFill>
              <a:latin typeface="Century Gothic" panose="020B0502020202020204" pitchFamily="34" charset="0"/>
            </a:endParaRPr>
          </a:p>
          <a:p>
            <a:pPr marL="645750" lvl="2" indent="-285750"/>
            <a:r>
              <a:rPr lang="en-US" sz="1600" b="0" i="0" u="none" strike="noStrike" baseline="0" dirty="0">
                <a:solidFill>
                  <a:srgbClr val="000000"/>
                </a:solidFill>
                <a:latin typeface="Century Gothic" panose="020B0502020202020204" pitchFamily="34" charset="0"/>
              </a:rPr>
              <a:t>Options should be assessed for their probable impact on discouraging informal sales and encouraging formal sales. Given the consequences of informal sales are significantly negative at an individual and societal level, measures that lead to informal sales should be strongly avoided </a:t>
            </a:r>
          </a:p>
          <a:p>
            <a:pPr marL="645750" lvl="2" indent="-285750"/>
            <a:r>
              <a:rPr lang="en-US" sz="1600" b="0" i="0" u="none" strike="noStrike" baseline="0" dirty="0">
                <a:solidFill>
                  <a:srgbClr val="000000"/>
                </a:solidFill>
                <a:latin typeface="Century Gothic" panose="020B0502020202020204" pitchFamily="34" charset="0"/>
              </a:rPr>
              <a:t>Administrative feasibility and cost are key assessment requirements. The cost for provincial departments to set up systems to take back property offered by beneficiaries and compensate the former beneficiary is likely to be substantial. </a:t>
            </a:r>
          </a:p>
          <a:p>
            <a:pPr marL="645750" marR="0" lvl="2" indent="-285750" algn="l" defTabSz="914400" rtl="0" eaLnBrk="1" fontAlgn="auto" latinLnBrk="0" hangingPunct="1">
              <a:lnSpc>
                <a:spcPct val="100000"/>
              </a:lnSpc>
              <a:spcBef>
                <a:spcPts val="300"/>
              </a:spcBef>
              <a:spcAft>
                <a:spcPts val="0"/>
              </a:spcAft>
              <a:buClr>
                <a:srgbClr val="297FD5"/>
              </a:buClr>
              <a:buSzTx/>
              <a:buFont typeface="Arial" pitchFamily="34" charset="0"/>
              <a:buChar char="•"/>
              <a:tabLst/>
              <a:defRPr/>
            </a:pPr>
            <a:endParaRPr kumimoji="0" lang="en-ZA" sz="1500" b="0" i="0" u="none" strike="noStrike" kern="1200" cap="none" spc="0" normalizeH="0" baseline="0" noProof="0" dirty="0">
              <a:ln>
                <a:noFill/>
              </a:ln>
              <a:solidFill>
                <a:prstClr val="black"/>
              </a:solidFill>
              <a:effectLst/>
              <a:uLnTx/>
              <a:uFillTx/>
              <a:latin typeface="Century Gothic" panose="020B0502020202020204" pitchFamily="34"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300"/>
              </a:spcBef>
              <a:spcAft>
                <a:spcPts val="0"/>
              </a:spcAft>
              <a:buClrTx/>
              <a:buSzTx/>
              <a:buFont typeface="Arial" pitchFamily="34" charset="0"/>
              <a:buNone/>
              <a:tabLst/>
              <a:defRPr/>
            </a:pPr>
            <a:endParaRPr kumimoji="0" lang="en-GB" sz="1600" b="1" i="0" u="none" strike="noStrike" kern="1200" cap="none" spc="0" normalizeH="0" baseline="0" noProof="0" dirty="0">
              <a:ln>
                <a:noFill/>
              </a:ln>
              <a:solidFill>
                <a:prstClr val="black"/>
              </a:solidFill>
              <a:effectLst/>
              <a:uLnTx/>
              <a:uFillTx/>
              <a:latin typeface="Century Gothic" pitchFamily="34" charset="0"/>
              <a:ea typeface="+mn-ea"/>
              <a:cs typeface="+mn-cs"/>
            </a:endParaRPr>
          </a:p>
          <a:p>
            <a:pPr marL="645750" lvl="2" indent="-285750"/>
            <a:endParaRPr lang="en-US" sz="1600" b="0" i="0" u="none" strike="noStrike" baseline="0" dirty="0">
              <a:solidFill>
                <a:srgbClr val="000000"/>
              </a:solidFill>
              <a:latin typeface="Century Gothic" panose="020B0502020202020204" pitchFamily="34" charset="0"/>
            </a:endParaRPr>
          </a:p>
          <a:p>
            <a:pPr marL="645750" lvl="2" indent="-285750"/>
            <a:endParaRPr lang="en-US" b="0" dirty="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23359709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5C771-32D6-3BBA-870E-3ABEB63952C4}"/>
              </a:ext>
            </a:extLst>
          </p:cNvPr>
          <p:cNvSpPr>
            <a:spLocks noGrp="1"/>
          </p:cNvSpPr>
          <p:nvPr>
            <p:ph type="title"/>
          </p:nvPr>
        </p:nvSpPr>
        <p:spPr/>
        <p:txBody>
          <a:bodyPr/>
          <a:lstStyle/>
          <a:p>
            <a:r>
              <a:rPr kumimoji="0" lang="en-US" sz="2400" b="1" i="0" u="none" strike="noStrike" kern="1200" cap="none" spc="0" normalizeH="0" baseline="0" noProof="0" dirty="0">
                <a:ln>
                  <a:noFill/>
                </a:ln>
                <a:solidFill>
                  <a:srgbClr val="242852"/>
                </a:solidFill>
                <a:effectLst/>
                <a:uLnTx/>
                <a:uFillTx/>
                <a:latin typeface="Century Gothic" pitchFamily="34" charset="0"/>
                <a:ea typeface="+mj-ea"/>
                <a:cs typeface="+mj-cs"/>
              </a:rPr>
              <a:t>Questions while tinkering with the Clause (2)</a:t>
            </a:r>
            <a:endParaRPr lang="en-GB" dirty="0"/>
          </a:p>
        </p:txBody>
      </p:sp>
      <p:sp>
        <p:nvSpPr>
          <p:cNvPr id="3" name="Footer Placeholder 2">
            <a:extLst>
              <a:ext uri="{FF2B5EF4-FFF2-40B4-BE49-F238E27FC236}">
                <a16:creationId xmlns:a16="http://schemas.microsoft.com/office/drawing/2014/main" id="{0AF4A1F4-CA7A-E05A-B747-DD7A4FD96936}"/>
              </a:ext>
            </a:extLst>
          </p:cNvPr>
          <p:cNvSpPr>
            <a:spLocks noGrp="1"/>
          </p:cNvSpPr>
          <p:nvPr>
            <p:ph type="ftr" sz="quarter" idx="3"/>
          </p:nvPr>
        </p:nvSpPr>
        <p:spPr/>
        <p:txBody>
          <a:bodyPr/>
          <a:lstStyle/>
          <a:p>
            <a:endParaRPr lang="en-GB" dirty="0">
              <a:solidFill>
                <a:srgbClr val="998F86"/>
              </a:solidFill>
            </a:endParaRPr>
          </a:p>
        </p:txBody>
      </p:sp>
      <p:sp>
        <p:nvSpPr>
          <p:cNvPr id="4" name="Text Placeholder 3">
            <a:extLst>
              <a:ext uri="{FF2B5EF4-FFF2-40B4-BE49-F238E27FC236}">
                <a16:creationId xmlns:a16="http://schemas.microsoft.com/office/drawing/2014/main" id="{86CF2FD8-071B-40CF-373D-BF9962638D01}"/>
              </a:ext>
            </a:extLst>
          </p:cNvPr>
          <p:cNvSpPr>
            <a:spLocks noGrp="1"/>
          </p:cNvSpPr>
          <p:nvPr>
            <p:ph type="body" sz="quarter" idx="10"/>
          </p:nvPr>
        </p:nvSpPr>
        <p:spPr/>
        <p:txBody>
          <a:bodyPr/>
          <a:lstStyle/>
          <a:p>
            <a:pPr marL="285750" marR="0" lvl="0" indent="-2857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ZA" sz="1500" b="0" i="0" u="none" strike="noStrike" kern="1200" cap="none" spc="0" normalizeH="0" baseline="0" noProof="0" dirty="0">
                <a:ln>
                  <a:noFill/>
                </a:ln>
                <a:solidFill>
                  <a:prstClr val="black"/>
                </a:solidFill>
                <a:effectLst/>
                <a:uLnTx/>
                <a:uFillTx/>
                <a:latin typeface="Century Gothic" panose="020B0502020202020204" pitchFamily="34" charset="0"/>
                <a:ea typeface="Aptos" panose="020B0004020202020204" pitchFamily="34" charset="0"/>
                <a:cs typeface="Times New Roman" panose="02020603050405020304" pitchFamily="18" charset="0"/>
              </a:rPr>
              <a:t>If we say informal transactions dominate the resale activity, undermining formal market growth and leaving sellers vulnerable to exploitation, what evidence do we have to back this up? What makes the informal market ‘thrive’ despite huge unintended, long-term and lifetime consequences,</a:t>
            </a:r>
            <a:r>
              <a:rPr kumimoji="0" lang="en-ZA" sz="1500" b="0" i="0" u="sng" strike="noStrike" kern="1200" cap="none" spc="0" normalizeH="0" baseline="0" noProof="0" dirty="0">
                <a:ln>
                  <a:noFill/>
                </a:ln>
                <a:solidFill>
                  <a:prstClr val="black"/>
                </a:solidFill>
                <a:effectLst/>
                <a:uLnTx/>
                <a:uFillTx/>
                <a:latin typeface="Century Gothic" panose="020B0502020202020204" pitchFamily="34" charset="0"/>
                <a:ea typeface="Aptos" panose="020B0004020202020204" pitchFamily="34" charset="0"/>
                <a:cs typeface="Times New Roman" panose="02020603050405020304" pitchFamily="18" charset="0"/>
              </a:rPr>
              <a:t> especially </a:t>
            </a:r>
            <a:r>
              <a:rPr kumimoji="0" lang="en-ZA" sz="1500" b="0" i="0" u="none" strike="noStrike" kern="1200" cap="none" spc="0" normalizeH="0" baseline="0" noProof="0" dirty="0">
                <a:ln>
                  <a:noFill/>
                </a:ln>
                <a:solidFill>
                  <a:prstClr val="black"/>
                </a:solidFill>
                <a:effectLst/>
                <a:uLnTx/>
                <a:uFillTx/>
                <a:latin typeface="Century Gothic" panose="020B0502020202020204" pitchFamily="34" charset="0"/>
                <a:ea typeface="Aptos" panose="020B0004020202020204" pitchFamily="34" charset="0"/>
                <a:cs typeface="Times New Roman" panose="02020603050405020304" pitchFamily="18" charset="0"/>
              </a:rPr>
              <a:t>to the purchasers?</a:t>
            </a:r>
          </a:p>
          <a:p>
            <a:pPr marR="0" lvl="0" algn="l" defTabSz="914400" rtl="0" eaLnBrk="1" fontAlgn="auto" latinLnBrk="0" hangingPunct="1">
              <a:lnSpc>
                <a:spcPct val="100000"/>
              </a:lnSpc>
              <a:spcBef>
                <a:spcPts val="300"/>
              </a:spcBef>
              <a:spcAft>
                <a:spcPts val="0"/>
              </a:spcAft>
              <a:buClrTx/>
              <a:buSzTx/>
              <a:tabLst/>
              <a:defRPr/>
            </a:pPr>
            <a:endParaRPr kumimoji="0" lang="en-ZA" sz="1500" b="0" i="0" u="none" strike="noStrike" kern="1200" cap="none" spc="0" normalizeH="0" baseline="0" noProof="0" dirty="0">
              <a:ln>
                <a:noFill/>
              </a:ln>
              <a:solidFill>
                <a:prstClr val="black"/>
              </a:solidFill>
              <a:effectLst/>
              <a:uLnTx/>
              <a:uFillTx/>
              <a:latin typeface="Century Gothic" panose="020B0502020202020204" pitchFamily="34" charset="0"/>
              <a:ea typeface="Aptos" panose="020B0004020202020204" pitchFamily="34" charset="0"/>
              <a:cs typeface="Times New Roman" panose="02020603050405020304" pitchFamily="18" charset="0"/>
            </a:endParaRPr>
          </a:p>
          <a:p>
            <a:pPr marL="285750" marR="0" lvl="0" indent="-2857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ZA" sz="1500" b="0" i="0" u="none" strike="noStrike" kern="1200" cap="none" spc="0" normalizeH="0" baseline="0" noProof="0" dirty="0">
                <a:ln>
                  <a:noFill/>
                </a:ln>
                <a:solidFill>
                  <a:prstClr val="black"/>
                </a:solidFill>
                <a:effectLst/>
                <a:uLnTx/>
                <a:uFillTx/>
                <a:latin typeface="Century Gothic" panose="020B0502020202020204" pitchFamily="34" charset="0"/>
                <a:ea typeface="Aptos" panose="020B0004020202020204" pitchFamily="34" charset="0"/>
                <a:cs typeface="Times New Roman" panose="02020603050405020304" pitchFamily="18" charset="0"/>
              </a:rPr>
              <a:t>Does an average citizen know the property transaction process? </a:t>
            </a:r>
          </a:p>
          <a:p>
            <a:pPr marL="465750" lvl="1" indent="-285750">
              <a:buClrTx/>
              <a:buFont typeface="Arial" panose="020B0604020202020204" pitchFamily="34" charset="0"/>
              <a:buChar char="•"/>
              <a:defRPr/>
            </a:pPr>
            <a:r>
              <a:rPr kumimoji="0" lang="en-ZA" sz="1500" b="0" i="0" u="none" strike="noStrike" kern="1200" cap="none" spc="0" normalizeH="0" baseline="0" noProof="0" dirty="0">
                <a:ln>
                  <a:noFill/>
                </a:ln>
                <a:solidFill>
                  <a:prstClr val="black"/>
                </a:solidFill>
                <a:effectLst/>
                <a:uLnTx/>
                <a:uFillTx/>
                <a:latin typeface="Century Gothic" panose="020B0502020202020204" pitchFamily="34" charset="0"/>
                <a:ea typeface="Aptos" panose="020B0004020202020204" pitchFamily="34" charset="0"/>
                <a:cs typeface="Times New Roman" panose="02020603050405020304" pitchFamily="18" charset="0"/>
              </a:rPr>
              <a:t>Is it the same in rural vs urban areas?</a:t>
            </a:r>
          </a:p>
          <a:p>
            <a:pPr marL="465750" marR="0" lvl="1" indent="-285750" algn="l" defTabSz="914400" rtl="0" eaLnBrk="1" fontAlgn="auto" latinLnBrk="0" hangingPunct="1">
              <a:lnSpc>
                <a:spcPct val="100000"/>
              </a:lnSpc>
              <a:spcBef>
                <a:spcPts val="300"/>
              </a:spcBef>
              <a:spcAft>
                <a:spcPts val="0"/>
              </a:spcAft>
              <a:buClr>
                <a:srgbClr val="002060"/>
              </a:buClr>
              <a:buSzTx/>
              <a:buFont typeface="Arial" panose="020B0604020202020204" pitchFamily="34" charset="0"/>
              <a:buChar char="•"/>
              <a:tabLst/>
              <a:defRPr/>
            </a:pPr>
            <a:r>
              <a:rPr kumimoji="0" lang="en-ZA" sz="1500" b="0" i="0" u="none" strike="noStrike" kern="1200" cap="none" spc="0" normalizeH="0" baseline="0" noProof="0" dirty="0">
                <a:ln>
                  <a:noFill/>
                </a:ln>
                <a:solidFill>
                  <a:prstClr val="black"/>
                </a:solidFill>
                <a:effectLst/>
                <a:uLnTx/>
                <a:uFillTx/>
                <a:latin typeface="Century Gothic" panose="020B0502020202020204" pitchFamily="34" charset="0"/>
                <a:ea typeface="Aptos" panose="020B0004020202020204" pitchFamily="34" charset="0"/>
                <a:cs typeface="Times New Roman" panose="02020603050405020304" pitchFamily="18" charset="0"/>
              </a:rPr>
              <a:t>What is the transacting cost – at what point does an average person know of this?</a:t>
            </a:r>
          </a:p>
          <a:p>
            <a:pPr marL="465750" marR="0" lvl="1" indent="-285750" algn="l" defTabSz="914400" rtl="0" eaLnBrk="1" fontAlgn="auto" latinLnBrk="0" hangingPunct="1">
              <a:lnSpc>
                <a:spcPct val="100000"/>
              </a:lnSpc>
              <a:spcBef>
                <a:spcPts val="300"/>
              </a:spcBef>
              <a:spcAft>
                <a:spcPts val="0"/>
              </a:spcAft>
              <a:buClr>
                <a:srgbClr val="002060"/>
              </a:buClr>
              <a:buSzTx/>
              <a:buFont typeface="Arial" panose="020B0604020202020204" pitchFamily="34" charset="0"/>
              <a:buChar char="•"/>
              <a:tabLst/>
              <a:defRPr/>
            </a:pPr>
            <a:r>
              <a:rPr kumimoji="0" lang="en-ZA" sz="1500" b="0" i="0" u="none" strike="noStrike" kern="1200" cap="none" spc="0" normalizeH="0" baseline="0" noProof="0" dirty="0">
                <a:ln>
                  <a:noFill/>
                </a:ln>
                <a:solidFill>
                  <a:prstClr val="black"/>
                </a:solidFill>
                <a:effectLst/>
                <a:uLnTx/>
                <a:uFillTx/>
                <a:latin typeface="Century Gothic" panose="020B0502020202020204" pitchFamily="34" charset="0"/>
                <a:ea typeface="Aptos" panose="020B0004020202020204" pitchFamily="34" charset="0"/>
                <a:cs typeface="Times New Roman" panose="02020603050405020304" pitchFamily="18" charset="0"/>
              </a:rPr>
              <a:t>How long does it take?</a:t>
            </a:r>
          </a:p>
          <a:p>
            <a:pPr marL="465750" marR="0" lvl="1" indent="-285750" algn="l" defTabSz="914400" rtl="0" eaLnBrk="1" fontAlgn="auto" latinLnBrk="0" hangingPunct="1">
              <a:lnSpc>
                <a:spcPct val="100000"/>
              </a:lnSpc>
              <a:spcBef>
                <a:spcPts val="300"/>
              </a:spcBef>
              <a:spcAft>
                <a:spcPts val="0"/>
              </a:spcAft>
              <a:buClr>
                <a:srgbClr val="002060"/>
              </a:buClr>
              <a:buSzTx/>
              <a:buFont typeface="Arial" panose="020B0604020202020204" pitchFamily="34" charset="0"/>
              <a:buChar char="•"/>
              <a:tabLst/>
              <a:defRPr/>
            </a:pPr>
            <a:r>
              <a:rPr kumimoji="0" lang="en-ZA" sz="1500" b="0" i="0" u="none" strike="noStrike" kern="1200" cap="none" spc="0" normalizeH="0" baseline="0" noProof="0" dirty="0">
                <a:ln>
                  <a:noFill/>
                </a:ln>
                <a:solidFill>
                  <a:prstClr val="black"/>
                </a:solidFill>
                <a:effectLst/>
                <a:uLnTx/>
                <a:uFillTx/>
                <a:latin typeface="Century Gothic" panose="020B0502020202020204" pitchFamily="34" charset="0"/>
                <a:ea typeface="Aptos" panose="020B0004020202020204" pitchFamily="34" charset="0"/>
                <a:cs typeface="Times New Roman" panose="02020603050405020304" pitchFamily="18" charset="0"/>
              </a:rPr>
              <a:t>Who are the parties involved – Seller/Purchaser, Estate Agents, Community Actors, Conveyancers, Deeds Office?</a:t>
            </a:r>
          </a:p>
          <a:p>
            <a:pPr marL="645750" marR="0" lvl="2" indent="-285750" algn="l" defTabSz="914400" rtl="0" eaLnBrk="1" fontAlgn="auto" latinLnBrk="0" hangingPunct="1">
              <a:lnSpc>
                <a:spcPct val="100000"/>
              </a:lnSpc>
              <a:spcBef>
                <a:spcPts val="300"/>
              </a:spcBef>
              <a:spcAft>
                <a:spcPts val="0"/>
              </a:spcAft>
              <a:buClr>
                <a:srgbClr val="297FD5"/>
              </a:buClr>
              <a:buSzTx/>
              <a:buFont typeface="Arial" pitchFamily="34" charset="0"/>
              <a:buChar char="•"/>
              <a:tabLst/>
              <a:defRPr/>
            </a:pPr>
            <a:endParaRPr kumimoji="0" lang="en-ZA" sz="1500" b="0" i="0" u="none" strike="noStrike" kern="1200" cap="none" spc="0" normalizeH="0" baseline="0" noProof="0" dirty="0">
              <a:ln>
                <a:noFill/>
              </a:ln>
              <a:solidFill>
                <a:prstClr val="black"/>
              </a:solidFill>
              <a:effectLst/>
              <a:uLnTx/>
              <a:uFillTx/>
              <a:latin typeface="Century Gothic" panose="020B0502020202020204" pitchFamily="34" charset="0"/>
              <a:ea typeface="Aptos" panose="020B000402020202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116602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75379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DBAE40F-5621-4170-7CD9-6465DEE4159B}"/>
              </a:ext>
            </a:extLst>
          </p:cNvPr>
          <p:cNvSpPr>
            <a:spLocks noGrp="1"/>
          </p:cNvSpPr>
          <p:nvPr>
            <p:ph type="body" sz="quarter" idx="12"/>
          </p:nvPr>
        </p:nvSpPr>
        <p:spPr/>
        <p:txBody>
          <a:bodyPr/>
          <a:lstStyle/>
          <a:p>
            <a:pPr algn="ctr"/>
            <a:r>
              <a:rPr lang="en-US" dirty="0"/>
              <a:t>STARTING POINTS - REMINDERS</a:t>
            </a:r>
            <a:endParaRPr lang="en-GB" dirty="0"/>
          </a:p>
        </p:txBody>
      </p:sp>
    </p:spTree>
    <p:extLst>
      <p:ext uri="{BB962C8B-B14F-4D97-AF65-F5344CB8AC3E}">
        <p14:creationId xmlns:p14="http://schemas.microsoft.com/office/powerpoint/2010/main" val="4154866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EA539-1C3E-6D50-007C-7494E08A9654}"/>
              </a:ext>
            </a:extLst>
          </p:cNvPr>
          <p:cNvSpPr>
            <a:spLocks noGrp="1"/>
          </p:cNvSpPr>
          <p:nvPr>
            <p:ph type="title"/>
          </p:nvPr>
        </p:nvSpPr>
        <p:spPr/>
        <p:txBody>
          <a:bodyPr/>
          <a:lstStyle/>
          <a:p>
            <a:r>
              <a:rPr lang="en-US" dirty="0"/>
              <a:t>Pre –1994:  History &amp; Intent of the Housing Programme</a:t>
            </a:r>
            <a:endParaRPr lang="en-GB" dirty="0"/>
          </a:p>
        </p:txBody>
      </p:sp>
      <p:sp>
        <p:nvSpPr>
          <p:cNvPr id="3" name="Footer Placeholder 2">
            <a:extLst>
              <a:ext uri="{FF2B5EF4-FFF2-40B4-BE49-F238E27FC236}">
                <a16:creationId xmlns:a16="http://schemas.microsoft.com/office/drawing/2014/main" id="{525FEBDC-BBE9-5CD5-7572-AEF89FFC4AE7}"/>
              </a:ext>
            </a:extLst>
          </p:cNvPr>
          <p:cNvSpPr>
            <a:spLocks noGrp="1"/>
          </p:cNvSpPr>
          <p:nvPr>
            <p:ph type="ftr" sz="quarter" idx="3"/>
          </p:nvPr>
        </p:nvSpPr>
        <p:spPr/>
        <p:txBody>
          <a:bodyPr/>
          <a:lstStyle/>
          <a:p>
            <a:endParaRPr lang="en-GB" dirty="0">
              <a:solidFill>
                <a:srgbClr val="998F86"/>
              </a:solidFill>
            </a:endParaRPr>
          </a:p>
        </p:txBody>
      </p:sp>
      <p:sp>
        <p:nvSpPr>
          <p:cNvPr id="4" name="Text Placeholder 3">
            <a:extLst>
              <a:ext uri="{FF2B5EF4-FFF2-40B4-BE49-F238E27FC236}">
                <a16:creationId xmlns:a16="http://schemas.microsoft.com/office/drawing/2014/main" id="{68AE064B-24F4-41E1-6522-13579A14DD31}"/>
              </a:ext>
            </a:extLst>
          </p:cNvPr>
          <p:cNvSpPr>
            <a:spLocks noGrp="1"/>
          </p:cNvSpPr>
          <p:nvPr>
            <p:ph type="body" sz="quarter" idx="10"/>
          </p:nvPr>
        </p:nvSpPr>
        <p:spPr>
          <a:xfrm>
            <a:off x="393701" y="1196753"/>
            <a:ext cx="11462940" cy="5064899"/>
          </a:xfrm>
        </p:spPr>
        <p:txBody>
          <a:bodyPr>
            <a:normAutofit/>
          </a:bodyPr>
          <a:lstStyle/>
          <a:p>
            <a:pPr marL="285750" indent="-285750">
              <a:buFont typeface="Arial" panose="020B0604020202020204" pitchFamily="34" charset="0"/>
              <a:buChar char="•"/>
            </a:pPr>
            <a:r>
              <a:rPr lang="en-ZA" b="0" dirty="0">
                <a:effectLst/>
                <a:latin typeface="Century Gothic" panose="020B0502020202020204" pitchFamily="34" charset="0"/>
                <a:ea typeface="Aptos" panose="020B0004020202020204" pitchFamily="34" charset="0"/>
                <a:cs typeface="Arial" panose="020B0604020202020204" pitchFamily="34" charset="0"/>
              </a:rPr>
              <a:t>Before 1994, various discussions had taken place in the country on housing policy and the right to housing in the looming political transition. The talks focused on addressing the needs of the landless Black majority, particularly in urban areas (e.g. context of Dompa</a:t>
            </a:r>
            <a:r>
              <a:rPr lang="en-ZA" b="0" dirty="0">
                <a:ea typeface="Aptos" panose="020B0004020202020204" pitchFamily="34" charset="0"/>
                <a:cs typeface="Arial" panose="020B0604020202020204" pitchFamily="34" charset="0"/>
              </a:rPr>
              <a:t>s &amp; forced removals)</a:t>
            </a:r>
          </a:p>
          <a:p>
            <a:pPr marL="285750" indent="-285750">
              <a:buFont typeface="Arial" panose="020B0604020202020204" pitchFamily="34" charset="0"/>
              <a:buChar char="•"/>
            </a:pPr>
            <a:r>
              <a:rPr lang="en-ZA" b="0" dirty="0">
                <a:effectLst/>
                <a:latin typeface="Century Gothic" panose="020B0502020202020204" pitchFamily="34" charset="0"/>
                <a:ea typeface="Aptos" panose="020B0004020202020204" pitchFamily="34" charset="0"/>
                <a:cs typeface="Arial" panose="020B0604020202020204" pitchFamily="34" charset="0"/>
              </a:rPr>
              <a:t>The current housing policy/</a:t>
            </a:r>
            <a:r>
              <a:rPr lang="en-ZA" b="0" dirty="0">
                <a:ea typeface="Aptos" panose="020B0004020202020204" pitchFamily="34" charset="0"/>
                <a:cs typeface="Arial" panose="020B0604020202020204" pitchFamily="34" charset="0"/>
              </a:rPr>
              <a:t>programme </a:t>
            </a:r>
            <a:r>
              <a:rPr lang="en-ZA" b="0" dirty="0">
                <a:effectLst/>
                <a:latin typeface="Century Gothic" panose="020B0502020202020204" pitchFamily="34" charset="0"/>
                <a:ea typeface="Aptos" panose="020B0004020202020204" pitchFamily="34" charset="0"/>
                <a:cs typeface="Arial" panose="020B0604020202020204" pitchFamily="34" charset="0"/>
              </a:rPr>
              <a:t>is the outcome of a process of intense negotiation within the National Housing Forum (NHF) from 1992 to 1994” (Huchzermeyer, 2001:304)</a:t>
            </a:r>
          </a:p>
          <a:p>
            <a:pPr marL="285750" indent="-285750">
              <a:buFont typeface="Arial" panose="020B0604020202020204" pitchFamily="34" charset="0"/>
              <a:buChar char="•"/>
            </a:pPr>
            <a:r>
              <a:rPr lang="en-ZA" b="0" dirty="0">
                <a:effectLst/>
                <a:latin typeface="Century Gothic" panose="020B0502020202020204" pitchFamily="34" charset="0"/>
                <a:ea typeface="Aptos" panose="020B0004020202020204" pitchFamily="34" charset="0"/>
                <a:cs typeface="Arial" panose="020B0604020202020204" pitchFamily="34" charset="0"/>
              </a:rPr>
              <a:t>Founded in August 1992, </a:t>
            </a:r>
            <a:r>
              <a:rPr lang="en-ZA" b="0" kern="100" dirty="0">
                <a:effectLst/>
                <a:latin typeface="Century Gothic" panose="020B0502020202020204" pitchFamily="34" charset="0"/>
                <a:ea typeface="Aptos" panose="020B0004020202020204" pitchFamily="34" charset="0"/>
                <a:cs typeface="Arial" panose="020B0604020202020204" pitchFamily="34" charset="0"/>
              </a:rPr>
              <a:t>the NHF brought together a wide range of stakeholders </a:t>
            </a:r>
            <a:r>
              <a:rPr lang="en-ZA" b="0" kern="100" dirty="0">
                <a:solidFill>
                  <a:srgbClr val="000000"/>
                </a:solidFill>
                <a:effectLst/>
                <a:latin typeface="Century Gothic" panose="020B0502020202020204" pitchFamily="34" charset="0"/>
                <a:ea typeface="Aptos" panose="020B0004020202020204" pitchFamily="34" charset="0"/>
                <a:cs typeface="Arial" panose="020B0604020202020204" pitchFamily="34" charset="0"/>
              </a:rPr>
              <a:t>and </a:t>
            </a:r>
            <a:r>
              <a:rPr lang="en-ZA" b="0" kern="100" dirty="0">
                <a:effectLst/>
                <a:latin typeface="Century Gothic" panose="020B0502020202020204" pitchFamily="34" charset="0"/>
                <a:ea typeface="Aptos" panose="020B0004020202020204" pitchFamily="34" charset="0"/>
                <a:cs typeface="Arial" panose="020B0604020202020204" pitchFamily="34" charset="0"/>
              </a:rPr>
              <a:t>“drew into its structures and processes erstwhile opponents of the National Party government, namely, civic associations, AZAPO, ANC, trade unions, provincial and local authorities, banks, the private sector, and other interest groups, to formulate a </a:t>
            </a:r>
            <a:r>
              <a:rPr lang="en-ZA" kern="100" dirty="0">
                <a:effectLst/>
                <a:latin typeface="Century Gothic" panose="020B0502020202020204" pitchFamily="34" charset="0"/>
                <a:ea typeface="Aptos" panose="020B0004020202020204" pitchFamily="34" charset="0"/>
                <a:cs typeface="Arial" panose="020B0604020202020204" pitchFamily="34" charset="0"/>
              </a:rPr>
              <a:t>national housing accord</a:t>
            </a:r>
            <a:r>
              <a:rPr lang="en-ZA" b="0" kern="100" dirty="0">
                <a:effectLst/>
                <a:latin typeface="Century Gothic" panose="020B0502020202020204" pitchFamily="34" charset="0"/>
                <a:ea typeface="Aptos" panose="020B0004020202020204" pitchFamily="34" charset="0"/>
                <a:cs typeface="Arial" panose="020B0604020202020204" pitchFamily="34" charset="0"/>
              </a:rPr>
              <a:t>, once discussions began in November 1991” (Thomas, 2010:219)</a:t>
            </a:r>
          </a:p>
          <a:p>
            <a:pPr marL="285750" indent="-285750">
              <a:buFont typeface="Arial" panose="020B0604020202020204" pitchFamily="34" charset="0"/>
              <a:buChar char="•"/>
            </a:pPr>
            <a:r>
              <a:rPr lang="en-ZA" b="0" dirty="0">
                <a:effectLst/>
                <a:latin typeface="Century Gothic" panose="020B0502020202020204" pitchFamily="34" charset="0"/>
                <a:ea typeface="Aptos" panose="020B0004020202020204" pitchFamily="34" charset="0"/>
                <a:cs typeface="Times New Roman" panose="02020603050405020304" pitchFamily="18" charset="0"/>
              </a:rPr>
              <a:t>These NHF negotiations culminated in the </a:t>
            </a:r>
            <a:r>
              <a:rPr lang="en-ZA" dirty="0">
                <a:effectLst/>
                <a:latin typeface="Century Gothic" panose="020B0502020202020204" pitchFamily="34" charset="0"/>
                <a:ea typeface="Aptos" panose="020B0004020202020204" pitchFamily="34" charset="0"/>
                <a:cs typeface="Times New Roman" panose="02020603050405020304" pitchFamily="18" charset="0"/>
              </a:rPr>
              <a:t>National Housing Summit </a:t>
            </a:r>
            <a:r>
              <a:rPr lang="en-ZA" b="0" dirty="0">
                <a:effectLst/>
                <a:latin typeface="Century Gothic" panose="020B0502020202020204" pitchFamily="34" charset="0"/>
                <a:ea typeface="Aptos" panose="020B0004020202020204" pitchFamily="34" charset="0"/>
                <a:cs typeface="Times New Roman" panose="02020603050405020304" pitchFamily="18" charset="0"/>
              </a:rPr>
              <a:t>led by Joe Slovo, South Africa's first Housing Minister in the democratic era.</a:t>
            </a:r>
          </a:p>
          <a:p>
            <a:pPr marL="285750" indent="-285750">
              <a:buFont typeface="Arial" panose="020B0604020202020204" pitchFamily="34" charset="0"/>
              <a:buChar char="•"/>
            </a:pPr>
            <a:r>
              <a:rPr lang="en-ZA" b="0" dirty="0">
                <a:effectLst/>
                <a:latin typeface="Century Gothic" panose="020B0502020202020204" pitchFamily="34" charset="0"/>
                <a:ea typeface="Aptos" panose="020B0004020202020204" pitchFamily="34" charset="0"/>
                <a:cs typeface="Times New Roman" panose="02020603050405020304" pitchFamily="18" charset="0"/>
              </a:rPr>
              <a:t>In October 1994, over 1,000</a:t>
            </a:r>
            <a:r>
              <a:rPr lang="en-ZA" b="0" kern="0" dirty="0">
                <a:effectLst/>
                <a:latin typeface="Century Gothic" panose="020B0502020202020204" pitchFamily="34" charset="0"/>
                <a:ea typeface="Aptos" panose="020B0004020202020204" pitchFamily="34" charset="0"/>
                <a:cs typeface="Times New Roman" panose="02020603050405020304" pitchFamily="18" charset="0"/>
              </a:rPr>
              <a:t> </a:t>
            </a:r>
            <a:r>
              <a:rPr lang="en-ZA" b="0" dirty="0">
                <a:effectLst/>
                <a:latin typeface="Century Gothic" panose="020B0502020202020204" pitchFamily="34" charset="0"/>
                <a:ea typeface="Aptos" panose="020B0004020202020204" pitchFamily="34" charset="0"/>
                <a:cs typeface="Times New Roman" panose="02020603050405020304" pitchFamily="18" charset="0"/>
              </a:rPr>
              <a:t> delegates at the summit held in Botshabelo township (Free State province), adopted the National Housing Accord, known as the Botshabelo Accord. </a:t>
            </a:r>
          </a:p>
          <a:p>
            <a:pPr marL="285750" indent="-285750">
              <a:buFont typeface="Arial" panose="020B0604020202020204" pitchFamily="34" charset="0"/>
              <a:buChar char="•"/>
            </a:pPr>
            <a:r>
              <a:rPr lang="en-ZA" b="0" dirty="0">
                <a:effectLst/>
                <a:latin typeface="Century Gothic" panose="020B0502020202020204" pitchFamily="34" charset="0"/>
                <a:ea typeface="Aptos" panose="020B0004020202020204" pitchFamily="34" charset="0"/>
                <a:cs typeface="Times New Roman" panose="02020603050405020304" pitchFamily="18" charset="0"/>
              </a:rPr>
              <a:t>It included a target of building one million houses within the first five years of democracy, a highly visible element of the ANC’s election manifesto</a:t>
            </a:r>
            <a:endParaRPr lang="en-GB" b="0" kern="100" dirty="0">
              <a:effectLst/>
              <a:latin typeface="Century Gothic" panose="020B0502020202020204" pitchFamily="34" charset="0"/>
              <a:ea typeface="Aptos" panose="020B000402020202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235214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C63EF-695E-4698-B2D1-D4D8F8B84DEA}"/>
              </a:ext>
            </a:extLst>
          </p:cNvPr>
          <p:cNvSpPr>
            <a:spLocks noGrp="1"/>
          </p:cNvSpPr>
          <p:nvPr>
            <p:ph type="title"/>
          </p:nvPr>
        </p:nvSpPr>
        <p:spPr/>
        <p:txBody>
          <a:bodyPr/>
          <a:lstStyle/>
          <a:p>
            <a:r>
              <a:rPr lang="en-US" dirty="0"/>
              <a:t>Goal: State-driven, Market Assisted, Private Ownership = Asset Creation</a:t>
            </a:r>
            <a:endParaRPr lang="en-GB" dirty="0"/>
          </a:p>
        </p:txBody>
      </p:sp>
      <p:sp>
        <p:nvSpPr>
          <p:cNvPr id="3" name="Footer Placeholder 2">
            <a:extLst>
              <a:ext uri="{FF2B5EF4-FFF2-40B4-BE49-F238E27FC236}">
                <a16:creationId xmlns:a16="http://schemas.microsoft.com/office/drawing/2014/main" id="{631DC4E4-E72D-1EF4-6A54-5E0FB053697E}"/>
              </a:ext>
            </a:extLst>
          </p:cNvPr>
          <p:cNvSpPr>
            <a:spLocks noGrp="1"/>
          </p:cNvSpPr>
          <p:nvPr>
            <p:ph type="ftr" sz="quarter" idx="3"/>
          </p:nvPr>
        </p:nvSpPr>
        <p:spPr/>
        <p:txBody>
          <a:bodyPr/>
          <a:lstStyle/>
          <a:p>
            <a:endParaRPr lang="en-GB" dirty="0">
              <a:solidFill>
                <a:srgbClr val="998F86"/>
              </a:solidFill>
            </a:endParaRPr>
          </a:p>
        </p:txBody>
      </p:sp>
      <p:sp>
        <p:nvSpPr>
          <p:cNvPr id="4" name="Text Placeholder 3">
            <a:extLst>
              <a:ext uri="{FF2B5EF4-FFF2-40B4-BE49-F238E27FC236}">
                <a16:creationId xmlns:a16="http://schemas.microsoft.com/office/drawing/2014/main" id="{B696BE46-4573-7932-714B-06EB7DB3152B}"/>
              </a:ext>
            </a:extLst>
          </p:cNvPr>
          <p:cNvSpPr>
            <a:spLocks noGrp="1"/>
          </p:cNvSpPr>
          <p:nvPr>
            <p:ph type="body" sz="quarter" idx="10"/>
          </p:nvPr>
        </p:nvSpPr>
        <p:spPr/>
        <p:txBody>
          <a:bodyPr>
            <a:normAutofit fontScale="92500" lnSpcReduction="10000"/>
          </a:bodyPr>
          <a:lstStyle/>
          <a:p>
            <a:pPr marL="285750" indent="-285750">
              <a:buFont typeface="Arial" panose="020B0604020202020204" pitchFamily="34" charset="0"/>
              <a:buChar char="•"/>
            </a:pPr>
            <a:r>
              <a:rPr lang="en-ZA" b="0" dirty="0">
                <a:effectLst/>
                <a:latin typeface="Century Gothic" panose="020B0502020202020204" pitchFamily="34" charset="0"/>
                <a:ea typeface="Aptos" panose="020B0004020202020204" pitchFamily="34" charset="0"/>
                <a:cs typeface="Arial" panose="020B0604020202020204" pitchFamily="34" charset="0"/>
              </a:rPr>
              <a:t>A key debate within these discussions focused on the </a:t>
            </a:r>
            <a:r>
              <a:rPr lang="en-ZA" dirty="0">
                <a:effectLst/>
                <a:latin typeface="Century Gothic" panose="020B0502020202020204" pitchFamily="34" charset="0"/>
                <a:ea typeface="Aptos" panose="020B0004020202020204" pitchFamily="34" charset="0"/>
                <a:cs typeface="Arial" panose="020B0604020202020204" pitchFamily="34" charset="0"/>
              </a:rPr>
              <a:t>preferred types of land tenure and housing typologies </a:t>
            </a:r>
            <a:r>
              <a:rPr lang="en-ZA" b="0" dirty="0">
                <a:effectLst/>
                <a:latin typeface="Century Gothic" panose="020B0502020202020204" pitchFamily="34" charset="0"/>
                <a:ea typeface="Aptos" panose="020B0004020202020204" pitchFamily="34" charset="0"/>
                <a:cs typeface="Arial" panose="020B0604020202020204" pitchFamily="34" charset="0"/>
              </a:rPr>
              <a:t>to address South Africa's housing challenges. Unions and civic organisations advocated for </a:t>
            </a:r>
            <a:r>
              <a:rPr lang="en-ZA" dirty="0">
                <a:effectLst/>
                <a:latin typeface="Century Gothic" panose="020B0502020202020204" pitchFamily="34" charset="0"/>
                <a:ea typeface="Aptos" panose="020B0004020202020204" pitchFamily="34" charset="0"/>
                <a:cs typeface="Arial" panose="020B0604020202020204" pitchFamily="34" charset="0"/>
              </a:rPr>
              <a:t>a state-driven</a:t>
            </a:r>
            <a:r>
              <a:rPr lang="en-ZA" b="0" dirty="0">
                <a:effectLst/>
                <a:latin typeface="Century Gothic" panose="020B0502020202020204" pitchFamily="34" charset="0"/>
                <a:ea typeface="Aptos" panose="020B0004020202020204" pitchFamily="34" charset="0"/>
                <a:cs typeface="Arial" panose="020B0604020202020204" pitchFamily="34" charset="0"/>
              </a:rPr>
              <a:t>, </a:t>
            </a:r>
            <a:r>
              <a:rPr lang="en-ZA" dirty="0">
                <a:effectLst/>
                <a:latin typeface="Century Gothic" panose="020B0502020202020204" pitchFamily="34" charset="0"/>
                <a:ea typeface="Aptos" panose="020B0004020202020204" pitchFamily="34" charset="0"/>
                <a:cs typeface="Arial" panose="020B0604020202020204" pitchFamily="34" charset="0"/>
              </a:rPr>
              <a:t>market-assisted, low-income </a:t>
            </a:r>
            <a:r>
              <a:rPr lang="en-ZA" b="0" dirty="0">
                <a:effectLst/>
                <a:latin typeface="Century Gothic" panose="020B0502020202020204" pitchFamily="34" charset="0"/>
                <a:ea typeface="Aptos" panose="020B0004020202020204" pitchFamily="34" charset="0"/>
                <a:cs typeface="Arial" panose="020B0604020202020204" pitchFamily="34" charset="0"/>
              </a:rPr>
              <a:t>housing process, with a strong </a:t>
            </a:r>
            <a:r>
              <a:rPr lang="en-ZA" dirty="0">
                <a:effectLst/>
                <a:latin typeface="Century Gothic" panose="020B0502020202020204" pitchFamily="34" charset="0"/>
                <a:ea typeface="Aptos" panose="020B0004020202020204" pitchFamily="34" charset="0"/>
                <a:cs typeface="Arial" panose="020B0604020202020204" pitchFamily="34" charset="0"/>
              </a:rPr>
              <a:t>preference for private ownership </a:t>
            </a:r>
            <a:r>
              <a:rPr lang="en-ZA" b="0" dirty="0">
                <a:effectLst/>
                <a:latin typeface="Century Gothic" panose="020B0502020202020204" pitchFamily="34" charset="0"/>
                <a:ea typeface="Aptos" panose="020B0004020202020204" pitchFamily="34" charset="0"/>
                <a:cs typeface="Arial" panose="020B0604020202020204" pitchFamily="34" charset="0"/>
              </a:rPr>
              <a:t>through </a:t>
            </a:r>
            <a:r>
              <a:rPr lang="en-ZA" dirty="0">
                <a:effectLst/>
                <a:latin typeface="Century Gothic" panose="020B0502020202020204" pitchFamily="34" charset="0"/>
                <a:ea typeface="Aptos" panose="020B0004020202020204" pitchFamily="34" charset="0"/>
                <a:cs typeface="Arial" panose="020B0604020202020204" pitchFamily="34" charset="0"/>
              </a:rPr>
              <a:t>individual freehold</a:t>
            </a:r>
            <a:r>
              <a:rPr lang="en-ZA" b="0" dirty="0">
                <a:effectLst/>
                <a:latin typeface="Century Gothic" panose="020B0502020202020204" pitchFamily="34" charset="0"/>
                <a:ea typeface="Aptos" panose="020B0004020202020204" pitchFamily="34" charset="0"/>
                <a:cs typeface="Arial" panose="020B0604020202020204" pitchFamily="34" charset="0"/>
              </a:rPr>
              <a:t>. </a:t>
            </a:r>
          </a:p>
          <a:p>
            <a:pPr marL="285750" indent="-285750" algn="just">
              <a:lnSpc>
                <a:spcPct val="115000"/>
              </a:lnSpc>
              <a:spcAft>
                <a:spcPts val="800"/>
              </a:spcAft>
              <a:buFont typeface="Arial" panose="020B0604020202020204" pitchFamily="34" charset="0"/>
              <a:buChar char="•"/>
            </a:pPr>
            <a:r>
              <a:rPr lang="en-ZA" b="0" dirty="0">
                <a:effectLst/>
                <a:latin typeface="Century Gothic" panose="020B0502020202020204" pitchFamily="34" charset="0"/>
                <a:ea typeface="Aptos" panose="020B0004020202020204" pitchFamily="34" charset="0"/>
                <a:cs typeface="Arial" panose="020B0604020202020204" pitchFamily="34" charset="0"/>
              </a:rPr>
              <a:t>This approach was seen as a means of achieving redress, driving transformation, and </a:t>
            </a:r>
            <a:r>
              <a:rPr lang="en-ZA" dirty="0">
                <a:effectLst/>
                <a:latin typeface="Century Gothic" panose="020B0502020202020204" pitchFamily="34" charset="0"/>
                <a:ea typeface="Aptos" panose="020B0004020202020204" pitchFamily="34" charset="0"/>
                <a:cs typeface="Arial" panose="020B0604020202020204" pitchFamily="34" charset="0"/>
              </a:rPr>
              <a:t>enabling asset creation </a:t>
            </a:r>
            <a:r>
              <a:rPr lang="en-ZA" b="0" dirty="0">
                <a:effectLst/>
                <a:latin typeface="Century Gothic" panose="020B0502020202020204" pitchFamily="34" charset="0"/>
                <a:ea typeface="Aptos" panose="020B0004020202020204" pitchFamily="34" charset="0"/>
                <a:cs typeface="Arial" panose="020B0604020202020204" pitchFamily="34" charset="0"/>
              </a:rPr>
              <a:t>for low-income households. Ultimately, the negotiations led to a housing policy that primarily emphasised freehold tenure, reflecting the government's and private sector's preferences</a:t>
            </a:r>
            <a:endParaRPr lang="en-ZA" b="0" kern="100" dirty="0">
              <a:ea typeface="Aptos" panose="020B0004020202020204" pitchFamily="34" charset="0"/>
              <a:cs typeface="Arial" panose="020B0604020202020204" pitchFamily="34" charset="0"/>
            </a:endParaRPr>
          </a:p>
          <a:p>
            <a:pPr marL="285750" indent="-285750" algn="just">
              <a:lnSpc>
                <a:spcPct val="115000"/>
              </a:lnSpc>
              <a:spcAft>
                <a:spcPts val="800"/>
              </a:spcAft>
              <a:buFont typeface="Arial" panose="020B0604020202020204" pitchFamily="34" charset="0"/>
              <a:buChar char="•"/>
            </a:pPr>
            <a:r>
              <a:rPr lang="en-ZA" b="0" kern="100" dirty="0">
                <a:effectLst/>
                <a:latin typeface="Century Gothic" panose="020B0502020202020204" pitchFamily="34" charset="0"/>
                <a:ea typeface="Aptos" panose="020B0004020202020204" pitchFamily="34" charset="0"/>
                <a:cs typeface="Arial" panose="020B0604020202020204" pitchFamily="34" charset="0"/>
              </a:rPr>
              <a:t>While individual freehold ownership was prioritised over other tenure options, housing policy and subsidies to date also make provision for social and rental housing, as well as informal settlement upgrading</a:t>
            </a:r>
            <a:endParaRPr lang="en-GB" b="0" kern="100" dirty="0">
              <a:ea typeface="Aptos" panose="020B0004020202020204" pitchFamily="34" charset="0"/>
              <a:cs typeface="Times New Roman" panose="02020603050405020304" pitchFamily="18" charset="0"/>
            </a:endParaRPr>
          </a:p>
          <a:p>
            <a:pPr marL="285750" indent="-285750" algn="just">
              <a:lnSpc>
                <a:spcPct val="115000"/>
              </a:lnSpc>
              <a:spcAft>
                <a:spcPts val="800"/>
              </a:spcAft>
              <a:buFont typeface="Arial" panose="020B0604020202020204" pitchFamily="34" charset="0"/>
              <a:buChar char="•"/>
            </a:pPr>
            <a:r>
              <a:rPr lang="en-ZA" b="0" dirty="0">
                <a:effectLst/>
                <a:latin typeface="Century Gothic" panose="020B0502020202020204" pitchFamily="34" charset="0"/>
                <a:ea typeface="Aptos" panose="020B0004020202020204" pitchFamily="34" charset="0"/>
                <a:cs typeface="Arial" panose="020B0604020202020204" pitchFamily="34" charset="0"/>
              </a:rPr>
              <a:t>Moreover, a growing body of academic critique later emerged against the so-called neo-liberal land titling policies championed by the Peruvian economist </a:t>
            </a:r>
            <a:r>
              <a:rPr lang="en-ZA" dirty="0">
                <a:effectLst/>
                <a:latin typeface="Century Gothic" panose="020B0502020202020204" pitchFamily="34" charset="0"/>
                <a:ea typeface="Aptos" panose="020B0004020202020204" pitchFamily="34" charset="0"/>
                <a:cs typeface="Arial" panose="020B0604020202020204" pitchFamily="34" charset="0"/>
              </a:rPr>
              <a:t>Hernando de Soto</a:t>
            </a:r>
            <a:r>
              <a:rPr lang="en-ZA" b="0" dirty="0">
                <a:effectLst/>
                <a:latin typeface="Century Gothic" panose="020B0502020202020204" pitchFamily="34" charset="0"/>
                <a:ea typeface="Aptos" panose="020B0004020202020204" pitchFamily="34" charset="0"/>
                <a:cs typeface="Arial" panose="020B0604020202020204" pitchFamily="34" charset="0"/>
              </a:rPr>
              <a:t>. De Soto’s book, </a:t>
            </a:r>
            <a:r>
              <a:rPr lang="en-ZA" b="0" i="1" dirty="0">
                <a:effectLst/>
                <a:latin typeface="Century Gothic" panose="020B0502020202020204" pitchFamily="34" charset="0"/>
                <a:ea typeface="Aptos" panose="020B0004020202020204" pitchFamily="34" charset="0"/>
                <a:cs typeface="Arial" panose="020B0604020202020204" pitchFamily="34" charset="0"/>
              </a:rPr>
              <a:t>The Mystery of Capital </a:t>
            </a:r>
            <a:r>
              <a:rPr lang="en-ZA" b="0" dirty="0">
                <a:effectLst/>
                <a:latin typeface="Century Gothic" panose="020B0502020202020204" pitchFamily="34" charset="0"/>
                <a:ea typeface="Aptos" panose="020B0004020202020204" pitchFamily="34" charset="0"/>
                <a:cs typeface="Arial" panose="020B0604020202020204" pitchFamily="34" charset="0"/>
              </a:rPr>
              <a:t>(2000), elevated the importance of property rights in driving economic development and </a:t>
            </a:r>
            <a:r>
              <a:rPr lang="en-ZA" dirty="0">
                <a:effectLst/>
                <a:latin typeface="Century Gothic" panose="020B0502020202020204" pitchFamily="34" charset="0"/>
                <a:ea typeface="Aptos" panose="020B0004020202020204" pitchFamily="34" charset="0"/>
                <a:cs typeface="Arial" panose="020B0604020202020204" pitchFamily="34" charset="0"/>
              </a:rPr>
              <a:t>asset creation in low-income households</a:t>
            </a:r>
            <a:r>
              <a:rPr lang="en-ZA" b="0" dirty="0">
                <a:effectLst/>
                <a:latin typeface="Century Gothic" panose="020B0502020202020204" pitchFamily="34" charset="0"/>
                <a:ea typeface="Aptos" panose="020B0004020202020204" pitchFamily="34" charset="0"/>
                <a:cs typeface="Arial" panose="020B0604020202020204" pitchFamily="34" charset="0"/>
              </a:rPr>
              <a:t>. His argument that formalising property rights through individual land titling would unlock </a:t>
            </a:r>
            <a:r>
              <a:rPr lang="en-ZA" dirty="0">
                <a:effectLst/>
                <a:latin typeface="Century Gothic" panose="020B0502020202020204" pitchFamily="34" charset="0"/>
                <a:ea typeface="Aptos" panose="020B0004020202020204" pitchFamily="34" charset="0"/>
                <a:cs typeface="Arial" panose="020B0604020202020204" pitchFamily="34" charset="0"/>
              </a:rPr>
              <a:t>economic potential for the poor </a:t>
            </a:r>
            <a:r>
              <a:rPr lang="en-ZA" b="0" dirty="0">
                <a:effectLst/>
                <a:latin typeface="Century Gothic" panose="020B0502020202020204" pitchFamily="34" charset="0"/>
                <a:ea typeface="Aptos" panose="020B0004020202020204" pitchFamily="34" charset="0"/>
                <a:cs typeface="Arial" panose="020B0604020202020204" pitchFamily="34" charset="0"/>
              </a:rPr>
              <a:t>gained significant traction within global financial institutions, but was heavily critiqued</a:t>
            </a:r>
          </a:p>
          <a:p>
            <a:pPr marL="285750" indent="-285750" algn="just">
              <a:lnSpc>
                <a:spcPct val="115000"/>
              </a:lnSpc>
              <a:spcAft>
                <a:spcPts val="800"/>
              </a:spcAft>
              <a:buFont typeface="Arial" panose="020B0604020202020204" pitchFamily="34" charset="0"/>
              <a:buChar char="•"/>
            </a:pPr>
            <a:r>
              <a:rPr lang="en-ZA" b="0" dirty="0">
                <a:ea typeface="Aptos" panose="020B0004020202020204" pitchFamily="34" charset="0"/>
                <a:cs typeface="Arial" panose="020B0604020202020204" pitchFamily="34" charset="0"/>
              </a:rPr>
              <a:t>C</a:t>
            </a:r>
            <a:r>
              <a:rPr lang="en-ZA" sz="1600" b="0" dirty="0">
                <a:effectLst/>
                <a:latin typeface="Century Gothic" panose="020B0502020202020204" pitchFamily="34" charset="0"/>
                <a:ea typeface="Aptos" panose="020B0004020202020204" pitchFamily="34" charset="0"/>
                <a:cs typeface="Arial" panose="020B0604020202020204" pitchFamily="34" charset="0"/>
              </a:rPr>
              <a:t>autions were that the assumed preconditions for asset accumulation do not necessarily materialise and that no guarantee that formalised land ownership will deliver the anticipated developmental benefits. Other critics contend that while de Soto’s policies may appear attractive in theory, they often </a:t>
            </a:r>
            <a:r>
              <a:rPr lang="en-ZA" sz="1600" dirty="0">
                <a:effectLst/>
                <a:latin typeface="Century Gothic" panose="020B0502020202020204" pitchFamily="34" charset="0"/>
                <a:ea typeface="Aptos" panose="020B0004020202020204" pitchFamily="34" charset="0"/>
                <a:cs typeface="Arial" panose="020B0604020202020204" pitchFamily="34" charset="0"/>
              </a:rPr>
              <a:t>overlook the complexities of local socio-economic realities</a:t>
            </a:r>
            <a:r>
              <a:rPr lang="en-ZA" sz="1600" b="0" dirty="0">
                <a:effectLst/>
                <a:latin typeface="Century Gothic" panose="020B0502020202020204" pitchFamily="34" charset="0"/>
                <a:ea typeface="Aptos" panose="020B0004020202020204" pitchFamily="34" charset="0"/>
                <a:cs typeface="Arial" panose="020B0604020202020204" pitchFamily="34" charset="0"/>
              </a:rPr>
              <a:t>, disrupt well-functioning </a:t>
            </a:r>
            <a:r>
              <a:rPr lang="en-ZA" sz="1600" dirty="0">
                <a:effectLst/>
                <a:latin typeface="Century Gothic" panose="020B0502020202020204" pitchFamily="34" charset="0"/>
                <a:ea typeface="Aptos" panose="020B0004020202020204" pitchFamily="34" charset="0"/>
                <a:cs typeface="Arial" panose="020B0604020202020204" pitchFamily="34" charset="0"/>
              </a:rPr>
              <a:t>customary tenure systems</a:t>
            </a:r>
            <a:r>
              <a:rPr lang="en-ZA" sz="1600" b="0" dirty="0">
                <a:effectLst/>
                <a:latin typeface="Century Gothic" panose="020B0502020202020204" pitchFamily="34" charset="0"/>
                <a:ea typeface="Aptos" panose="020B0004020202020204" pitchFamily="34" charset="0"/>
                <a:cs typeface="Arial" panose="020B0604020202020204" pitchFamily="34" charset="0"/>
              </a:rPr>
              <a:t>, and fail to address the entrenched structural inequalities in land ownership </a:t>
            </a:r>
            <a:endParaRPr lang="en-GB" b="0" dirty="0"/>
          </a:p>
        </p:txBody>
      </p:sp>
    </p:spTree>
    <p:extLst>
      <p:ext uri="{BB962C8B-B14F-4D97-AF65-F5344CB8AC3E}">
        <p14:creationId xmlns:p14="http://schemas.microsoft.com/office/powerpoint/2010/main" val="697355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1DC9F33-20EB-FA63-76B5-B2050666F4DD}"/>
              </a:ext>
            </a:extLst>
          </p:cNvPr>
          <p:cNvSpPr>
            <a:spLocks noGrp="1"/>
          </p:cNvSpPr>
          <p:nvPr>
            <p:ph type="body" sz="quarter" idx="12"/>
          </p:nvPr>
        </p:nvSpPr>
        <p:spPr/>
        <p:txBody>
          <a:bodyPr/>
          <a:lstStyle/>
          <a:p>
            <a:pPr algn="ctr"/>
            <a:r>
              <a:rPr lang="en-US" dirty="0"/>
              <a:t>PRE-EMPTIVE RIGHT CLAUSE </a:t>
            </a:r>
            <a:endParaRPr lang="en-GB" dirty="0"/>
          </a:p>
        </p:txBody>
      </p:sp>
    </p:spTree>
    <p:extLst>
      <p:ext uri="{BB962C8B-B14F-4D97-AF65-F5344CB8AC3E}">
        <p14:creationId xmlns:p14="http://schemas.microsoft.com/office/powerpoint/2010/main" val="1557984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F575F-679B-5815-AF26-9AACAC04AAF8}"/>
              </a:ext>
            </a:extLst>
          </p:cNvPr>
          <p:cNvSpPr>
            <a:spLocks noGrp="1"/>
          </p:cNvSpPr>
          <p:nvPr>
            <p:ph type="title"/>
          </p:nvPr>
        </p:nvSpPr>
        <p:spPr/>
        <p:txBody>
          <a:bodyPr/>
          <a:lstStyle/>
          <a:p>
            <a:r>
              <a:rPr lang="en-US" dirty="0"/>
              <a:t>Purpose of the Clause</a:t>
            </a:r>
            <a:endParaRPr lang="en-ZA" dirty="0"/>
          </a:p>
        </p:txBody>
      </p:sp>
      <p:sp>
        <p:nvSpPr>
          <p:cNvPr id="3" name="Footer Placeholder 2">
            <a:extLst>
              <a:ext uri="{FF2B5EF4-FFF2-40B4-BE49-F238E27FC236}">
                <a16:creationId xmlns:a16="http://schemas.microsoft.com/office/drawing/2014/main" id="{DDBD0206-ECB6-2B09-9650-15249B3E79CB}"/>
              </a:ext>
            </a:extLst>
          </p:cNvPr>
          <p:cNvSpPr>
            <a:spLocks noGrp="1"/>
          </p:cNvSpPr>
          <p:nvPr>
            <p:ph type="ftr" sz="quarter" idx="3"/>
          </p:nvPr>
        </p:nvSpPr>
        <p:spPr/>
        <p:txBody>
          <a:bodyPr/>
          <a:lstStyle/>
          <a:p>
            <a:r>
              <a:rPr lang="en-US" dirty="0">
                <a:solidFill>
                  <a:srgbClr val="998F86"/>
                </a:solidFill>
              </a:rPr>
              <a:t>Daily Maverick, 16 July 2013</a:t>
            </a:r>
            <a:endParaRPr lang="en-GB" dirty="0">
              <a:solidFill>
                <a:srgbClr val="998F86"/>
              </a:solidFill>
            </a:endParaRPr>
          </a:p>
        </p:txBody>
      </p:sp>
      <p:sp>
        <p:nvSpPr>
          <p:cNvPr id="4" name="Text Placeholder 3">
            <a:extLst>
              <a:ext uri="{FF2B5EF4-FFF2-40B4-BE49-F238E27FC236}">
                <a16:creationId xmlns:a16="http://schemas.microsoft.com/office/drawing/2014/main" id="{4C094846-F8A3-289E-28AF-C49AB75FD858}"/>
              </a:ext>
            </a:extLst>
          </p:cNvPr>
          <p:cNvSpPr>
            <a:spLocks noGrp="1"/>
          </p:cNvSpPr>
          <p:nvPr>
            <p:ph type="body" sz="quarter" idx="10"/>
          </p:nvPr>
        </p:nvSpPr>
        <p:spPr>
          <a:xfrm>
            <a:off x="393701" y="987973"/>
            <a:ext cx="11462940" cy="5104854"/>
          </a:xfrm>
        </p:spPr>
        <p:txBody>
          <a:bodyPr>
            <a:normAutofit/>
          </a:bodyPr>
          <a:lstStyle/>
          <a:p>
            <a:r>
              <a:rPr lang="en-US" b="0" dirty="0"/>
              <a:t>Historically, state-subsidised houses were transferred without restrictions on title</a:t>
            </a:r>
            <a:r>
              <a:rPr lang="en-US" dirty="0"/>
              <a:t> = </a:t>
            </a:r>
            <a:r>
              <a:rPr lang="en-US" b="0" dirty="0"/>
              <a:t>rapid sales for short-term gain</a:t>
            </a:r>
          </a:p>
          <a:p>
            <a:endParaRPr lang="en-ZA" dirty="0"/>
          </a:p>
        </p:txBody>
      </p:sp>
      <p:pic>
        <p:nvPicPr>
          <p:cNvPr id="10" name="Picture 9" descr="A screenshot of a text&#10;&#10;AI-generated content may be incorrect.">
            <a:extLst>
              <a:ext uri="{FF2B5EF4-FFF2-40B4-BE49-F238E27FC236}">
                <a16:creationId xmlns:a16="http://schemas.microsoft.com/office/drawing/2014/main" id="{35A7B360-A4EF-4F3A-BA0F-6F19923B0B2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26758" y="1623428"/>
            <a:ext cx="5623035" cy="4399711"/>
          </a:xfrm>
          <a:prstGeom prst="rect">
            <a:avLst/>
          </a:prstGeom>
        </p:spPr>
      </p:pic>
    </p:spTree>
    <p:extLst>
      <p:ext uri="{BB962C8B-B14F-4D97-AF65-F5344CB8AC3E}">
        <p14:creationId xmlns:p14="http://schemas.microsoft.com/office/powerpoint/2010/main" val="23948024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AF959-4AED-2D45-6E28-74E6EA93A6A8}"/>
              </a:ext>
            </a:extLst>
          </p:cNvPr>
          <p:cNvSpPr>
            <a:spLocks noGrp="1"/>
          </p:cNvSpPr>
          <p:nvPr>
            <p:ph type="title"/>
          </p:nvPr>
        </p:nvSpPr>
        <p:spPr/>
        <p:txBody>
          <a:bodyPr/>
          <a:lstStyle/>
          <a:p>
            <a:r>
              <a:rPr lang="en-US" dirty="0"/>
              <a:t>Cases symbolic of broader socio-economic issues</a:t>
            </a:r>
            <a:endParaRPr lang="en-GB" dirty="0"/>
          </a:p>
        </p:txBody>
      </p:sp>
      <p:sp>
        <p:nvSpPr>
          <p:cNvPr id="3" name="Footer Placeholder 2">
            <a:extLst>
              <a:ext uri="{FF2B5EF4-FFF2-40B4-BE49-F238E27FC236}">
                <a16:creationId xmlns:a16="http://schemas.microsoft.com/office/drawing/2014/main" id="{E6E8DADC-0E84-7600-DC23-C3FA49A85265}"/>
              </a:ext>
            </a:extLst>
          </p:cNvPr>
          <p:cNvSpPr>
            <a:spLocks noGrp="1"/>
          </p:cNvSpPr>
          <p:nvPr>
            <p:ph type="ftr" sz="quarter" idx="3"/>
          </p:nvPr>
        </p:nvSpPr>
        <p:spPr/>
        <p:txBody>
          <a:bodyPr/>
          <a:lstStyle/>
          <a:p>
            <a:endParaRPr lang="en-GB" dirty="0">
              <a:solidFill>
                <a:srgbClr val="998F86"/>
              </a:solidFill>
            </a:endParaRPr>
          </a:p>
        </p:txBody>
      </p:sp>
      <p:sp>
        <p:nvSpPr>
          <p:cNvPr id="4" name="Text Placeholder 3">
            <a:extLst>
              <a:ext uri="{FF2B5EF4-FFF2-40B4-BE49-F238E27FC236}">
                <a16:creationId xmlns:a16="http://schemas.microsoft.com/office/drawing/2014/main" id="{ED4A2AC4-7353-7870-7978-16E515DDE3C7}"/>
              </a:ext>
            </a:extLst>
          </p:cNvPr>
          <p:cNvSpPr>
            <a:spLocks noGrp="1"/>
          </p:cNvSpPr>
          <p:nvPr>
            <p:ph type="body" sz="quarter" idx="10"/>
          </p:nvPr>
        </p:nvSpPr>
        <p:spPr>
          <a:xfrm>
            <a:off x="393701" y="966952"/>
            <a:ext cx="11462940" cy="5671067"/>
          </a:xfrm>
        </p:spPr>
        <p:txBody>
          <a:bodyPr>
            <a:normAutofit/>
          </a:bodyPr>
          <a:lstStyle/>
          <a:p>
            <a:r>
              <a:rPr lang="en-US" b="0" dirty="0"/>
              <a:t>The phenomenon driven by:</a:t>
            </a:r>
          </a:p>
          <a:p>
            <a:pPr marL="702900" lvl="2" indent="-342900">
              <a:buFont typeface="+mj-lt"/>
              <a:buAutoNum type="arabicPeriod"/>
            </a:pPr>
            <a:r>
              <a:rPr lang="en-US" b="1" dirty="0"/>
              <a:t>Poverty and desperation – </a:t>
            </a:r>
            <a:r>
              <a:rPr lang="en-US" dirty="0"/>
              <a:t>homes sold for immediate financial relief </a:t>
            </a:r>
            <a:r>
              <a:rPr lang="en-US" b="1" dirty="0"/>
              <a:t>(e</a:t>
            </a:r>
            <a:r>
              <a:rPr lang="en-US" dirty="0"/>
              <a:t>.g., paying off debts or covering funeral expenses)</a:t>
            </a:r>
          </a:p>
          <a:p>
            <a:pPr marL="702900" lvl="2" indent="-342900">
              <a:buFont typeface="+mj-lt"/>
              <a:buAutoNum type="arabicPeriod"/>
            </a:pPr>
            <a:r>
              <a:rPr lang="en-US" b="1" dirty="0"/>
              <a:t>Lack of awareness of property value</a:t>
            </a:r>
            <a:r>
              <a:rPr lang="en-US" dirty="0"/>
              <a:t> – beneficiaries were unaware of hidden state subsidies, such as land costs or even the true property value, escalation/appreciation asset)</a:t>
            </a:r>
          </a:p>
          <a:p>
            <a:pPr marL="702900" lvl="2" indent="-342900">
              <a:buFont typeface="+mj-lt"/>
              <a:buAutoNum type="arabicPeriod"/>
            </a:pPr>
            <a:r>
              <a:rPr lang="en-US" b="1" dirty="0"/>
              <a:t>Exploitation by informal buyers</a:t>
            </a:r>
            <a:r>
              <a:rPr lang="en-US" dirty="0"/>
              <a:t> – beneficiaries were often enticed into informal sales in exchange for cash</a:t>
            </a:r>
          </a:p>
          <a:p>
            <a:pPr marL="702900" lvl="2" indent="-342900">
              <a:buFont typeface="+mj-lt"/>
              <a:buAutoNum type="arabicPeriod"/>
            </a:pPr>
            <a:r>
              <a:rPr lang="en-US" b="1" dirty="0"/>
              <a:t>Absence of post-occupation support</a:t>
            </a:r>
            <a:r>
              <a:rPr lang="en-US" dirty="0"/>
              <a:t> – no government assistance was provided to educate homeowners on property value and tenure security</a:t>
            </a:r>
          </a:p>
          <a:p>
            <a:pPr lvl="2" indent="0">
              <a:buNone/>
            </a:pPr>
            <a:endParaRPr lang="en-US" dirty="0"/>
          </a:p>
          <a:p>
            <a:r>
              <a:rPr lang="en-US" b="0" dirty="0"/>
              <a:t>These trends </a:t>
            </a:r>
            <a:r>
              <a:rPr lang="en-US" dirty="0"/>
              <a:t>undermined asset creation </a:t>
            </a:r>
            <a:r>
              <a:rPr lang="en-US" b="0" dirty="0"/>
              <a:t>and conflicted with the state’s intention of providing long-term </a:t>
            </a:r>
            <a:r>
              <a:rPr lang="en-US" dirty="0"/>
              <a:t>housing security </a:t>
            </a:r>
            <a:r>
              <a:rPr lang="en-US" b="0" dirty="0"/>
              <a:t>for low-income households.</a:t>
            </a:r>
          </a:p>
          <a:p>
            <a:pPr marL="645750" lvl="2" indent="-285750">
              <a:buClrTx/>
              <a:defRPr/>
            </a:pPr>
            <a:r>
              <a:rPr kumimoji="0" lang="en-ZA" b="0" i="0" u="none" strike="noStrike" kern="1200" cap="none" spc="0" normalizeH="0" baseline="0" noProof="0" dirty="0">
                <a:ln>
                  <a:noFill/>
                </a:ln>
                <a:solidFill>
                  <a:prstClr val="black"/>
                </a:solidFill>
                <a:effectLst/>
                <a:uLnTx/>
                <a:uFillTx/>
                <a:latin typeface="Century Gothic" panose="020B0502020202020204" pitchFamily="34" charset="0"/>
                <a:ea typeface="Aptos" panose="020B0004020202020204" pitchFamily="34" charset="0"/>
                <a:cs typeface="Arial" panose="020B0604020202020204" pitchFamily="34" charset="0"/>
              </a:rPr>
              <a:t>Hernando de Soto’s </a:t>
            </a:r>
            <a:r>
              <a:rPr kumimoji="0" lang="en-ZA" b="0" i="1" u="none" strike="noStrike" kern="1200" cap="none" spc="0" normalizeH="0" baseline="0" noProof="0" dirty="0">
                <a:ln>
                  <a:noFill/>
                </a:ln>
                <a:solidFill>
                  <a:prstClr val="black"/>
                </a:solidFill>
                <a:effectLst/>
                <a:uLnTx/>
                <a:uFillTx/>
                <a:latin typeface="Century Gothic" panose="020B0502020202020204" pitchFamily="34" charset="0"/>
                <a:ea typeface="Aptos" panose="020B0004020202020204" pitchFamily="34" charset="0"/>
                <a:cs typeface="Arial" panose="020B0604020202020204" pitchFamily="34" charset="0"/>
              </a:rPr>
              <a:t>The Mystery of Capital </a:t>
            </a:r>
            <a:r>
              <a:rPr kumimoji="0" lang="en-ZA" b="0" i="0" u="none" strike="noStrike" kern="1200" cap="none" spc="0" normalizeH="0" baseline="0" noProof="0" dirty="0">
                <a:ln>
                  <a:noFill/>
                </a:ln>
                <a:solidFill>
                  <a:prstClr val="black"/>
                </a:solidFill>
                <a:effectLst/>
                <a:uLnTx/>
                <a:uFillTx/>
                <a:latin typeface="Century Gothic" panose="020B0502020202020204" pitchFamily="34" charset="0"/>
                <a:ea typeface="Aptos" panose="020B0004020202020204" pitchFamily="34" charset="0"/>
                <a:cs typeface="Arial" panose="020B0604020202020204" pitchFamily="34" charset="0"/>
              </a:rPr>
              <a:t>(2000) – </a:t>
            </a:r>
            <a:r>
              <a:rPr kumimoji="0" lang="en-ZA" b="0" i="1" u="none" strike="noStrike" kern="1200" cap="none" spc="0" normalizeH="0" baseline="0" noProof="0" dirty="0">
                <a:ln>
                  <a:noFill/>
                </a:ln>
                <a:solidFill>
                  <a:prstClr val="black"/>
                </a:solidFill>
                <a:effectLst/>
                <a:uLnTx/>
                <a:uFillTx/>
                <a:latin typeface="Century Gothic" panose="020B0502020202020204" pitchFamily="34" charset="0"/>
                <a:ea typeface="Aptos" panose="020B0004020202020204" pitchFamily="34" charset="0"/>
                <a:cs typeface="Arial" panose="020B0604020202020204" pitchFamily="34" charset="0"/>
              </a:rPr>
              <a:t>re: </a:t>
            </a:r>
            <a:r>
              <a:rPr kumimoji="0" lang="en-ZA" b="1" i="1" u="none" strike="noStrike" kern="1200" cap="none" spc="0" normalizeH="0" baseline="0" noProof="0" dirty="0">
                <a:ln>
                  <a:noFill/>
                </a:ln>
                <a:solidFill>
                  <a:prstClr val="black"/>
                </a:solidFill>
                <a:effectLst/>
                <a:uLnTx/>
                <a:uFillTx/>
                <a:latin typeface="Century Gothic" panose="020B0502020202020204" pitchFamily="34" charset="0"/>
                <a:ea typeface="Aptos" panose="020B0004020202020204" pitchFamily="34" charset="0"/>
                <a:cs typeface="Arial" panose="020B0604020202020204" pitchFamily="34" charset="0"/>
              </a:rPr>
              <a:t>enabling asset creation </a:t>
            </a:r>
            <a:r>
              <a:rPr kumimoji="0" lang="en-ZA" b="0" i="1" u="none" strike="noStrike" kern="1200" cap="none" spc="0" normalizeH="0" baseline="0" noProof="0" dirty="0">
                <a:ln>
                  <a:noFill/>
                </a:ln>
                <a:solidFill>
                  <a:prstClr val="black"/>
                </a:solidFill>
                <a:effectLst/>
                <a:uLnTx/>
                <a:uFillTx/>
                <a:latin typeface="Century Gothic" panose="020B0502020202020204" pitchFamily="34" charset="0"/>
                <a:ea typeface="Aptos" panose="020B0004020202020204" pitchFamily="34" charset="0"/>
                <a:cs typeface="Arial" panose="020B0604020202020204" pitchFamily="34" charset="0"/>
              </a:rPr>
              <a:t>for low-income households</a:t>
            </a:r>
            <a:endParaRPr lang="en-ZA" dirty="0">
              <a:solidFill>
                <a:prstClr val="black"/>
              </a:solidFill>
              <a:ea typeface="Aptos" panose="020B0004020202020204" pitchFamily="34" charset="0"/>
              <a:cs typeface="Arial" panose="020B0604020202020204" pitchFamily="34" charset="0"/>
            </a:endParaRPr>
          </a:p>
          <a:p>
            <a:pPr marL="645750" lvl="2" indent="-285750">
              <a:buClrTx/>
              <a:defRPr/>
            </a:pPr>
            <a:r>
              <a:rPr lang="en-ZA" dirty="0">
                <a:ea typeface="Aptos" panose="020B0004020202020204" pitchFamily="34" charset="0"/>
                <a:cs typeface="Arial" panose="020B0604020202020204" pitchFamily="34" charset="0"/>
              </a:rPr>
              <a:t>J</a:t>
            </a:r>
            <a:r>
              <a:rPr lang="en-ZA" b="0" dirty="0">
                <a:effectLst/>
                <a:latin typeface="Century Gothic" panose="020B0502020202020204" pitchFamily="34" charset="0"/>
                <a:ea typeface="Aptos" panose="020B0004020202020204" pitchFamily="34" charset="0"/>
                <a:cs typeface="Arial" panose="020B0604020202020204" pitchFamily="34" charset="0"/>
              </a:rPr>
              <a:t>ames C </a:t>
            </a:r>
            <a:r>
              <a:rPr lang="en-ZA" b="0" dirty="0">
                <a:solidFill>
                  <a:srgbClr val="000000"/>
                </a:solidFill>
                <a:effectLst/>
                <a:latin typeface="Century Gothic" panose="020B0502020202020204" pitchFamily="34" charset="0"/>
                <a:ea typeface="Aptos" panose="020B0004020202020204" pitchFamily="34" charset="0"/>
                <a:cs typeface="Arial" panose="020B0604020202020204" pitchFamily="34" charset="0"/>
              </a:rPr>
              <a:t>Scott (1998)</a:t>
            </a:r>
            <a:r>
              <a:rPr lang="en-ZA" b="0" dirty="0">
                <a:effectLst/>
                <a:latin typeface="Century Gothic" panose="020B0502020202020204" pitchFamily="34" charset="0"/>
                <a:ea typeface="Aptos" panose="020B0004020202020204" pitchFamily="34" charset="0"/>
                <a:cs typeface="Arial" panose="020B0604020202020204" pitchFamily="34" charset="0"/>
              </a:rPr>
              <a:t> on state intent re: “Seeing like a State” on </a:t>
            </a:r>
            <a:r>
              <a:rPr lang="en-ZA" b="1" dirty="0">
                <a:effectLst/>
                <a:latin typeface="Century Gothic" panose="020B0502020202020204" pitchFamily="34" charset="0"/>
                <a:ea typeface="Aptos" panose="020B0004020202020204" pitchFamily="34" charset="0"/>
                <a:cs typeface="Arial" panose="020B0604020202020204" pitchFamily="34" charset="0"/>
              </a:rPr>
              <a:t>state-led fixation on standardisation </a:t>
            </a:r>
            <a:r>
              <a:rPr lang="en-ZA" b="0" dirty="0">
                <a:effectLst/>
                <a:latin typeface="Century Gothic" panose="020B0502020202020204" pitchFamily="34" charset="0"/>
                <a:ea typeface="Aptos" panose="020B0004020202020204" pitchFamily="34" charset="0"/>
                <a:cs typeface="Arial" panose="020B0604020202020204" pitchFamily="34" charset="0"/>
              </a:rPr>
              <a:t>and </a:t>
            </a:r>
            <a:r>
              <a:rPr lang="en-ZA" b="1" dirty="0">
                <a:effectLst/>
                <a:latin typeface="Century Gothic" panose="020B0502020202020204" pitchFamily="34" charset="0"/>
                <a:ea typeface="Aptos" panose="020B0004020202020204" pitchFamily="34" charset="0"/>
                <a:cs typeface="Arial" panose="020B0604020202020204" pitchFamily="34" charset="0"/>
              </a:rPr>
              <a:t>legibility</a:t>
            </a:r>
            <a:r>
              <a:rPr lang="en-ZA" b="0" dirty="0">
                <a:effectLst/>
                <a:latin typeface="Century Gothic" panose="020B0502020202020204" pitchFamily="34" charset="0"/>
                <a:ea typeface="Aptos" panose="020B0004020202020204" pitchFamily="34" charset="0"/>
                <a:cs typeface="Arial" panose="020B0604020202020204" pitchFamily="34" charset="0"/>
              </a:rPr>
              <a:t> and its quest to simplify ownership legibility</a:t>
            </a:r>
          </a:p>
          <a:p>
            <a:pPr marL="645750" lvl="2" indent="-285750">
              <a:buClrTx/>
              <a:defRPr/>
            </a:pPr>
            <a:r>
              <a:rPr lang="en-ZA" b="0" kern="100" dirty="0">
                <a:solidFill>
                  <a:srgbClr val="000000"/>
                </a:solidFill>
                <a:ea typeface="Aptos" panose="020B0004020202020204" pitchFamily="34" charset="0"/>
                <a:cs typeface="Arial" panose="020B0604020202020204" pitchFamily="34" charset="0"/>
              </a:rPr>
              <a:t>Sarah </a:t>
            </a:r>
            <a:r>
              <a:rPr lang="en-ZA" b="0" kern="100" dirty="0">
                <a:solidFill>
                  <a:srgbClr val="000000"/>
                </a:solidFill>
                <a:effectLst/>
                <a:latin typeface="Century Gothic" panose="020B0502020202020204" pitchFamily="34" charset="0"/>
                <a:ea typeface="Aptos" panose="020B0004020202020204" pitchFamily="34" charset="0"/>
                <a:cs typeface="Arial" panose="020B0604020202020204" pitchFamily="34" charset="0"/>
              </a:rPr>
              <a:t>Charlton (2013: 370):</a:t>
            </a:r>
            <a:r>
              <a:rPr lang="en-ZA" b="0" kern="100" dirty="0">
                <a:effectLst/>
                <a:latin typeface="Century Gothic" panose="020B0502020202020204" pitchFamily="34" charset="0"/>
                <a:ea typeface="Aptos" panose="020B0004020202020204" pitchFamily="34" charset="0"/>
                <a:cs typeface="Arial" panose="020B0604020202020204" pitchFamily="34" charset="0"/>
              </a:rPr>
              <a:t> </a:t>
            </a:r>
            <a:endParaRPr lang="en-GB" b="0" kern="100" dirty="0">
              <a:effectLst/>
              <a:latin typeface="Century Gothic" panose="020B0502020202020204" pitchFamily="34" charset="0"/>
              <a:ea typeface="Aptos" panose="020B0004020202020204" pitchFamily="34" charset="0"/>
              <a:cs typeface="Times New Roman" panose="02020603050405020304" pitchFamily="18" charset="0"/>
            </a:endParaRPr>
          </a:p>
          <a:p>
            <a:pPr algn="ctr">
              <a:lnSpc>
                <a:spcPct val="115000"/>
              </a:lnSpc>
              <a:spcBef>
                <a:spcPts val="800"/>
              </a:spcBef>
              <a:spcAft>
                <a:spcPts val="800"/>
              </a:spcAft>
            </a:pPr>
            <a:r>
              <a:rPr lang="en-ZA" b="0" kern="100" dirty="0">
                <a:solidFill>
                  <a:srgbClr val="404040"/>
                </a:solidFill>
                <a:effectLst/>
                <a:latin typeface="Century Gothic" panose="020B0502020202020204" pitchFamily="34" charset="0"/>
                <a:ea typeface="Aptos" panose="020B0004020202020204" pitchFamily="34" charset="0"/>
                <a:cs typeface="Times New Roman" panose="02020603050405020304" pitchFamily="18" charset="0"/>
              </a:rPr>
              <a:t>	</a:t>
            </a:r>
            <a:r>
              <a:rPr lang="en-ZA" sz="1400" b="0" kern="100" dirty="0">
                <a:solidFill>
                  <a:srgbClr val="404040"/>
                </a:solidFill>
                <a:effectLst/>
                <a:latin typeface="Century Gothic" panose="020B0502020202020204" pitchFamily="34" charset="0"/>
                <a:ea typeface="Aptos" panose="020B0004020202020204" pitchFamily="34" charset="0"/>
                <a:cs typeface="Times New Roman" panose="02020603050405020304" pitchFamily="18" charset="0"/>
              </a:rPr>
              <a:t>“… [T]he state sets out to </a:t>
            </a:r>
            <a:r>
              <a:rPr lang="en-ZA" sz="1400" kern="100" dirty="0">
                <a:solidFill>
                  <a:srgbClr val="404040"/>
                </a:solidFill>
                <a:effectLst/>
                <a:latin typeface="Century Gothic" panose="020B0502020202020204" pitchFamily="34" charset="0"/>
                <a:ea typeface="Aptos" panose="020B0004020202020204" pitchFamily="34" charset="0"/>
                <a:cs typeface="Times New Roman" panose="02020603050405020304" pitchFamily="18" charset="0"/>
              </a:rPr>
              <a:t>control beneficiary practices </a:t>
            </a:r>
            <a:r>
              <a:rPr lang="en-ZA" sz="1400" b="0" kern="100" dirty="0">
                <a:solidFill>
                  <a:srgbClr val="404040"/>
                </a:solidFill>
                <a:effectLst/>
                <a:latin typeface="Century Gothic" panose="020B0502020202020204" pitchFamily="34" charset="0"/>
                <a:ea typeface="Aptos" panose="020B0004020202020204" pitchFamily="34" charset="0"/>
                <a:cs typeface="Times New Roman" panose="02020603050405020304" pitchFamily="18" charset="0"/>
              </a:rPr>
              <a:t>(through the pre-emptive clause in the title deeds) but is </a:t>
            </a:r>
            <a:r>
              <a:rPr lang="en-ZA" sz="1400" kern="100" dirty="0">
                <a:solidFill>
                  <a:srgbClr val="404040"/>
                </a:solidFill>
                <a:effectLst/>
                <a:latin typeface="Century Gothic" panose="020B0502020202020204" pitchFamily="34" charset="0"/>
                <a:ea typeface="Aptos" panose="020B0004020202020204" pitchFamily="34" charset="0"/>
                <a:cs typeface="Times New Roman" panose="02020603050405020304" pitchFamily="18" charset="0"/>
              </a:rPr>
              <a:t>unable 	to maintain control of its own records and oversight</a:t>
            </a:r>
            <a:r>
              <a:rPr lang="en-ZA" sz="1400" b="0" kern="100" dirty="0">
                <a:solidFill>
                  <a:srgbClr val="404040"/>
                </a:solidFill>
                <a:effectLst/>
                <a:latin typeface="Century Gothic" panose="020B0502020202020204" pitchFamily="34" charset="0"/>
                <a:ea typeface="Aptos" panose="020B0004020202020204" pitchFamily="34" charset="0"/>
                <a:cs typeface="Times New Roman" panose="02020603050405020304" pitchFamily="18" charset="0"/>
              </a:rPr>
              <a:t>. These insights assist in understanding the pressures on the state and the limits of its abilities in controlling a large-scale, complex and multi-faceted programme.”  </a:t>
            </a:r>
            <a:endParaRPr lang="en-GB" sz="1400" b="0" kern="100" dirty="0">
              <a:solidFill>
                <a:srgbClr val="404040"/>
              </a:solidFill>
              <a:effectLst/>
              <a:latin typeface="Century Gothic" panose="020B0502020202020204" pitchFamily="34" charset="0"/>
              <a:ea typeface="Aptos" panose="020B0004020202020204" pitchFamily="34" charset="0"/>
              <a:cs typeface="Times New Roman" panose="02020603050405020304" pitchFamily="18" charset="0"/>
            </a:endParaRPr>
          </a:p>
          <a:p>
            <a:pPr marL="285750" marR="0" lvl="0" indent="-2857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endParaRPr kumimoji="0" lang="en-ZA" sz="1600" b="0" i="0" u="none" strike="noStrike" kern="1200" cap="none" spc="0" normalizeH="0" baseline="0" noProof="0" dirty="0">
              <a:ln>
                <a:noFill/>
              </a:ln>
              <a:solidFill>
                <a:prstClr val="black"/>
              </a:solidFill>
              <a:effectLst/>
              <a:uLnTx/>
              <a:uFillTx/>
              <a:latin typeface="Century Gothic" panose="020B0502020202020204" pitchFamily="34" charset="0"/>
              <a:ea typeface="Aptos" panose="020B000402020202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247265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5C3F5-2AD4-DD3D-6E5E-4F14D0ECB8B3}"/>
              </a:ext>
            </a:extLst>
          </p:cNvPr>
          <p:cNvSpPr>
            <a:spLocks noGrp="1"/>
          </p:cNvSpPr>
          <p:nvPr>
            <p:ph type="title"/>
          </p:nvPr>
        </p:nvSpPr>
        <p:spPr/>
        <p:txBody>
          <a:bodyPr/>
          <a:lstStyle/>
          <a:p>
            <a:r>
              <a:rPr lang="en-US" dirty="0"/>
              <a:t>Legislative intent of the Clause</a:t>
            </a:r>
            <a:endParaRPr lang="en-GB" dirty="0"/>
          </a:p>
        </p:txBody>
      </p:sp>
      <p:sp>
        <p:nvSpPr>
          <p:cNvPr id="3" name="Footer Placeholder 2">
            <a:extLst>
              <a:ext uri="{FF2B5EF4-FFF2-40B4-BE49-F238E27FC236}">
                <a16:creationId xmlns:a16="http://schemas.microsoft.com/office/drawing/2014/main" id="{9139DBFD-7263-A8A2-0FC8-446171AFF782}"/>
              </a:ext>
            </a:extLst>
          </p:cNvPr>
          <p:cNvSpPr>
            <a:spLocks noGrp="1"/>
          </p:cNvSpPr>
          <p:nvPr>
            <p:ph type="ftr" sz="quarter" idx="3"/>
          </p:nvPr>
        </p:nvSpPr>
        <p:spPr/>
        <p:txBody>
          <a:bodyPr/>
          <a:lstStyle/>
          <a:p>
            <a:endParaRPr lang="en-GB" dirty="0">
              <a:solidFill>
                <a:srgbClr val="998F86"/>
              </a:solidFill>
            </a:endParaRPr>
          </a:p>
        </p:txBody>
      </p:sp>
      <p:sp>
        <p:nvSpPr>
          <p:cNvPr id="4" name="Text Placeholder 3">
            <a:extLst>
              <a:ext uri="{FF2B5EF4-FFF2-40B4-BE49-F238E27FC236}">
                <a16:creationId xmlns:a16="http://schemas.microsoft.com/office/drawing/2014/main" id="{8A274E1C-6F52-7688-3242-A7DE6945A391}"/>
              </a:ext>
            </a:extLst>
          </p:cNvPr>
          <p:cNvSpPr>
            <a:spLocks noGrp="1"/>
          </p:cNvSpPr>
          <p:nvPr>
            <p:ph type="body" sz="quarter" idx="10"/>
          </p:nvPr>
        </p:nvSpPr>
        <p:spPr>
          <a:xfrm>
            <a:off x="393701" y="998483"/>
            <a:ext cx="11462940" cy="5408704"/>
          </a:xfrm>
        </p:spPr>
        <p:txBody>
          <a:bodyPr>
            <a:normAutofit/>
          </a:bodyPr>
          <a:lstStyle/>
          <a:p>
            <a:endParaRPr lang="en-US" sz="1800" b="0" dirty="0"/>
          </a:p>
          <a:p>
            <a:r>
              <a:rPr lang="en-US" sz="1800" b="0" dirty="0"/>
              <a:t>The pre-emptive right clause was inserted into the </a:t>
            </a:r>
            <a:r>
              <a:rPr lang="en-US" sz="1800" dirty="0"/>
              <a:t>Housing Act in 2001</a:t>
            </a:r>
            <a:r>
              <a:rPr lang="en-US" sz="1800" b="0" dirty="0"/>
              <a:t> (7-years into democracy), with the following objectives:</a:t>
            </a:r>
            <a:endParaRPr kumimoji="0" lang="en-US" sz="1800" b="0" i="0" u="none" strike="noStrike" kern="1200" cap="none" spc="0" normalizeH="0" baseline="0" noProof="0" dirty="0">
              <a:ln>
                <a:noFill/>
              </a:ln>
              <a:solidFill>
                <a:prstClr val="black"/>
              </a:solidFill>
              <a:effectLst/>
              <a:uLnTx/>
              <a:uFillTx/>
              <a:latin typeface="Century Gothic" pitchFamily="34" charset="0"/>
              <a:ea typeface="+mn-ea"/>
              <a:cs typeface="+mn-cs"/>
            </a:endParaRPr>
          </a:p>
          <a:p>
            <a:pPr marR="0" lvl="0" algn="l" defTabSz="914400" rtl="0" eaLnBrk="1" fontAlgn="auto" latinLnBrk="0" hangingPunct="1">
              <a:lnSpc>
                <a:spcPct val="100000"/>
              </a:lnSpc>
              <a:spcBef>
                <a:spcPts val="300"/>
              </a:spcBef>
              <a:spcAft>
                <a:spcPts val="0"/>
              </a:spcAft>
              <a:buClrTx/>
              <a:buSzTx/>
              <a:tabLst/>
              <a:defRPr/>
            </a:pPr>
            <a:endParaRPr kumimoji="0" lang="en-US" sz="1800" b="0" i="0" u="none" strike="noStrike" kern="1200" cap="none" spc="0" normalizeH="0" baseline="0" noProof="0" dirty="0">
              <a:ln>
                <a:noFill/>
              </a:ln>
              <a:solidFill>
                <a:prstClr val="black"/>
              </a:solidFill>
              <a:effectLst/>
              <a:uLnTx/>
              <a:uFillTx/>
              <a:latin typeface="Century Gothic" pitchFamily="34" charset="0"/>
              <a:ea typeface="+mn-ea"/>
              <a:cs typeface="+mn-cs"/>
            </a:endParaRPr>
          </a:p>
          <a:p>
            <a:pPr marL="702900" marR="0" lvl="2" indent="-342900" algn="l" defTabSz="914400" rtl="0" eaLnBrk="1" fontAlgn="auto" latinLnBrk="0" hangingPunct="1">
              <a:lnSpc>
                <a:spcPct val="100000"/>
              </a:lnSpc>
              <a:spcBef>
                <a:spcPts val="300"/>
              </a:spcBef>
              <a:spcAft>
                <a:spcPts val="0"/>
              </a:spcAft>
              <a:buClr>
                <a:srgbClr val="297FD5"/>
              </a:buClr>
              <a:buSzTx/>
              <a:buFont typeface="+mj-lt"/>
              <a:buAutoNum type="arabicPeriod"/>
              <a:tabLst/>
              <a:defRPr/>
            </a:pPr>
            <a:r>
              <a:rPr kumimoji="0" lang="en-US" sz="1800" b="1" i="0" u="none" strike="noStrike" kern="1200" cap="none" spc="0" normalizeH="0" baseline="0" noProof="0" dirty="0">
                <a:ln>
                  <a:noFill/>
                </a:ln>
                <a:solidFill>
                  <a:prstClr val="black"/>
                </a:solidFill>
                <a:effectLst/>
                <a:uLnTx/>
                <a:uFillTx/>
                <a:latin typeface="Century Gothic" pitchFamily="34" charset="0"/>
                <a:ea typeface="+mn-ea"/>
                <a:cs typeface="+mn-cs"/>
              </a:rPr>
              <a:t>Preventing downward raiding </a:t>
            </a:r>
            <a:r>
              <a:rPr kumimoji="0" lang="en-US" sz="1800" b="0" i="0" u="none" strike="noStrike" kern="1200" cap="none" spc="0" normalizeH="0" baseline="0" noProof="0" dirty="0">
                <a:ln>
                  <a:noFill/>
                </a:ln>
                <a:solidFill>
                  <a:prstClr val="black"/>
                </a:solidFill>
                <a:effectLst/>
                <a:uLnTx/>
                <a:uFillTx/>
                <a:latin typeface="Century Gothic" pitchFamily="34" charset="0"/>
                <a:ea typeface="+mn-ea"/>
                <a:cs typeface="+mn-cs"/>
              </a:rPr>
              <a:t>– to protect beneficiaries from selling their homes at below-market value due to financial hardship or coercion</a:t>
            </a:r>
          </a:p>
          <a:p>
            <a:pPr marL="702900" marR="0" lvl="2" indent="-342900" algn="l" defTabSz="914400" rtl="0" eaLnBrk="1" fontAlgn="auto" latinLnBrk="0" hangingPunct="1">
              <a:lnSpc>
                <a:spcPct val="100000"/>
              </a:lnSpc>
              <a:spcBef>
                <a:spcPts val="300"/>
              </a:spcBef>
              <a:spcAft>
                <a:spcPts val="0"/>
              </a:spcAft>
              <a:buClr>
                <a:srgbClr val="297FD5"/>
              </a:buClr>
              <a:buSzTx/>
              <a:buFont typeface="+mj-lt"/>
              <a:buAutoNum type="arabicPeriod"/>
              <a:tabLst/>
              <a:defRPr/>
            </a:pPr>
            <a:r>
              <a:rPr kumimoji="0" lang="en-US" sz="1800" b="1" i="0" u="none" strike="noStrike" kern="1200" cap="none" spc="0" normalizeH="0" baseline="0" noProof="0" dirty="0">
                <a:ln>
                  <a:noFill/>
                </a:ln>
                <a:solidFill>
                  <a:prstClr val="black"/>
                </a:solidFill>
                <a:effectLst/>
                <a:uLnTx/>
                <a:uFillTx/>
                <a:latin typeface="Century Gothic" pitchFamily="34" charset="0"/>
                <a:ea typeface="+mn-ea"/>
                <a:cs typeface="+mn-cs"/>
              </a:rPr>
              <a:t>Preserving housing stock &amp; preventing gentrification </a:t>
            </a:r>
            <a:r>
              <a:rPr kumimoji="0" lang="en-US" sz="1800" b="0" i="0" u="none" strike="noStrike" kern="1200" cap="none" spc="0" normalizeH="0" baseline="0" noProof="0" dirty="0">
                <a:ln>
                  <a:noFill/>
                </a:ln>
                <a:solidFill>
                  <a:prstClr val="black"/>
                </a:solidFill>
                <a:effectLst/>
                <a:uLnTx/>
                <a:uFillTx/>
                <a:latin typeface="Century Gothic" pitchFamily="34" charset="0"/>
                <a:ea typeface="+mn-ea"/>
                <a:cs typeface="+mn-cs"/>
              </a:rPr>
              <a:t>– to ensure that state-funded housing remained available for low-income households</a:t>
            </a:r>
          </a:p>
          <a:p>
            <a:pPr marL="702900" marR="0" lvl="2" indent="-342900" algn="l" defTabSz="914400" rtl="0" eaLnBrk="1" fontAlgn="auto" latinLnBrk="0" hangingPunct="1">
              <a:lnSpc>
                <a:spcPct val="100000"/>
              </a:lnSpc>
              <a:spcBef>
                <a:spcPts val="300"/>
              </a:spcBef>
              <a:spcAft>
                <a:spcPts val="0"/>
              </a:spcAft>
              <a:buClr>
                <a:srgbClr val="297FD5"/>
              </a:buClr>
              <a:buSzTx/>
              <a:buFont typeface="+mj-lt"/>
              <a:buAutoNum type="arabicPeriod"/>
              <a:tabLst/>
              <a:defRPr/>
            </a:pPr>
            <a:r>
              <a:rPr kumimoji="0" lang="en-US" sz="1800" b="1" i="0" u="none" strike="noStrike" kern="1200" cap="none" spc="0" normalizeH="0" baseline="0" noProof="0" dirty="0">
                <a:ln>
                  <a:noFill/>
                </a:ln>
                <a:solidFill>
                  <a:prstClr val="black"/>
                </a:solidFill>
                <a:effectLst/>
                <a:uLnTx/>
                <a:uFillTx/>
                <a:latin typeface="Century Gothic" pitchFamily="34" charset="0"/>
                <a:ea typeface="+mn-ea"/>
                <a:cs typeface="+mn-cs"/>
              </a:rPr>
              <a:t>Curbing informal sales &amp; tenure insecurity </a:t>
            </a:r>
            <a:r>
              <a:rPr kumimoji="0" lang="en-US" sz="1800" b="0" i="0" u="none" strike="noStrike" kern="1200" cap="none" spc="0" normalizeH="0" baseline="0" noProof="0" dirty="0">
                <a:ln>
                  <a:noFill/>
                </a:ln>
                <a:solidFill>
                  <a:prstClr val="black"/>
                </a:solidFill>
                <a:effectLst/>
                <a:uLnTx/>
                <a:uFillTx/>
                <a:latin typeface="Century Gothic" pitchFamily="34" charset="0"/>
                <a:ea typeface="+mn-ea"/>
                <a:cs typeface="+mn-cs"/>
              </a:rPr>
              <a:t>– by preventing unregistered property transactions that led to legal disputes and unauthorised occupations</a:t>
            </a:r>
          </a:p>
          <a:p>
            <a:pPr marL="702900" marR="0" lvl="2" indent="-342900" algn="l" defTabSz="914400" rtl="0" eaLnBrk="1" fontAlgn="auto" latinLnBrk="0" hangingPunct="1">
              <a:lnSpc>
                <a:spcPct val="100000"/>
              </a:lnSpc>
              <a:spcBef>
                <a:spcPts val="300"/>
              </a:spcBef>
              <a:spcAft>
                <a:spcPts val="0"/>
              </a:spcAft>
              <a:buClr>
                <a:srgbClr val="297FD5"/>
              </a:buClr>
              <a:buSzTx/>
              <a:buFont typeface="+mj-lt"/>
              <a:buAutoNum type="arabicPeriod"/>
              <a:tabLst/>
              <a:defRPr/>
            </a:pPr>
            <a:r>
              <a:rPr kumimoji="0" lang="en-US" sz="1800" b="1" i="0" u="none" strike="noStrike" kern="1200" cap="none" spc="0" normalizeH="0" baseline="0" noProof="0" dirty="0">
                <a:ln>
                  <a:noFill/>
                </a:ln>
                <a:solidFill>
                  <a:prstClr val="black"/>
                </a:solidFill>
                <a:effectLst/>
                <a:uLnTx/>
                <a:uFillTx/>
                <a:latin typeface="Century Gothic" pitchFamily="34" charset="0"/>
                <a:ea typeface="+mn-ea"/>
                <a:cs typeface="+mn-cs"/>
              </a:rPr>
              <a:t>Promoting stability &amp; sustainable settlements </a:t>
            </a:r>
            <a:r>
              <a:rPr kumimoji="0" lang="en-US" sz="1800" b="0" i="0" u="none" strike="noStrike" kern="1200" cap="none" spc="0" normalizeH="0" baseline="0" noProof="0" dirty="0">
                <a:ln>
                  <a:noFill/>
                </a:ln>
                <a:solidFill>
                  <a:prstClr val="black"/>
                </a:solidFill>
                <a:effectLst/>
                <a:uLnTx/>
                <a:uFillTx/>
                <a:latin typeface="Century Gothic" pitchFamily="34" charset="0"/>
                <a:ea typeface="+mn-ea"/>
                <a:cs typeface="+mn-cs"/>
              </a:rPr>
              <a:t>– to prevent displacement and encourage long-term community development</a:t>
            </a:r>
          </a:p>
          <a:p>
            <a:pPr marR="0" lvl="2" indent="0" algn="l" defTabSz="914400" rtl="0" eaLnBrk="1" fontAlgn="auto" latinLnBrk="0" hangingPunct="1">
              <a:lnSpc>
                <a:spcPct val="100000"/>
              </a:lnSpc>
              <a:spcBef>
                <a:spcPts val="300"/>
              </a:spcBef>
              <a:spcAft>
                <a:spcPts val="0"/>
              </a:spcAft>
              <a:buClr>
                <a:srgbClr val="297FD5"/>
              </a:buClr>
              <a:buSzTx/>
              <a:buNone/>
              <a:tabLst/>
              <a:defRPr/>
            </a:pPr>
            <a:endParaRPr lang="en-US" sz="1800" noProof="0" dirty="0">
              <a:solidFill>
                <a:prstClr val="black"/>
              </a:solidFill>
            </a:endParaRPr>
          </a:p>
          <a:p>
            <a:pPr marR="0" lvl="2" indent="0" algn="l" defTabSz="914400" rtl="0" eaLnBrk="1" fontAlgn="auto" latinLnBrk="0" hangingPunct="1">
              <a:lnSpc>
                <a:spcPct val="100000"/>
              </a:lnSpc>
              <a:spcBef>
                <a:spcPts val="300"/>
              </a:spcBef>
              <a:spcAft>
                <a:spcPts val="0"/>
              </a:spcAft>
              <a:buClr>
                <a:srgbClr val="297FD5"/>
              </a:buClr>
              <a:buSzTx/>
              <a:buNone/>
              <a:tabLst/>
              <a:defRPr/>
            </a:pPr>
            <a:r>
              <a:rPr lang="en-US" sz="1800" noProof="0" dirty="0">
                <a:solidFill>
                  <a:prstClr val="black"/>
                </a:solidFill>
              </a:rPr>
              <a:t>BNG called for the </a:t>
            </a:r>
            <a:r>
              <a:rPr lang="en-US" sz="1800" b="1" noProof="0" dirty="0">
                <a:solidFill>
                  <a:prstClr val="black"/>
                </a:solidFill>
              </a:rPr>
              <a:t>reduction </a:t>
            </a:r>
            <a:r>
              <a:rPr lang="en-US" sz="1800" noProof="0" dirty="0">
                <a:solidFill>
                  <a:prstClr val="black"/>
                </a:solidFill>
              </a:rPr>
              <a:t>of 8 years to 5 – never been implemented legally/ Housing Act never amended to </a:t>
            </a:r>
            <a:r>
              <a:rPr lang="en-US" sz="1800" noProof="0" dirty="0" err="1">
                <a:solidFill>
                  <a:prstClr val="black"/>
                </a:solidFill>
              </a:rPr>
              <a:t>th</a:t>
            </a:r>
            <a:r>
              <a:rPr lang="en-US" sz="1800" dirty="0">
                <a:solidFill>
                  <a:prstClr val="black"/>
                </a:solidFill>
              </a:rPr>
              <a:t>is effect</a:t>
            </a:r>
            <a:endParaRPr kumimoji="0" lang="en-US" sz="1800" b="0" i="0" u="none" strike="noStrike" kern="1200" cap="none" spc="0" normalizeH="0" baseline="0" noProof="0" dirty="0">
              <a:ln>
                <a:noFill/>
              </a:ln>
              <a:solidFill>
                <a:prstClr val="black"/>
              </a:solidFill>
              <a:effectLst/>
              <a:uLnTx/>
              <a:uFillTx/>
              <a:latin typeface="Century Gothic" pitchFamily="34" charset="0"/>
              <a:ea typeface="+mn-ea"/>
              <a:cs typeface="+mn-cs"/>
            </a:endParaRPr>
          </a:p>
          <a:p>
            <a:pPr marR="0" lvl="2" indent="0" algn="l" defTabSz="914400" rtl="0" eaLnBrk="1" fontAlgn="auto" latinLnBrk="0" hangingPunct="1">
              <a:lnSpc>
                <a:spcPct val="100000"/>
              </a:lnSpc>
              <a:spcBef>
                <a:spcPts val="300"/>
              </a:spcBef>
              <a:spcAft>
                <a:spcPts val="0"/>
              </a:spcAft>
              <a:buClr>
                <a:srgbClr val="297FD5"/>
              </a:buClr>
              <a:buSzTx/>
              <a:buNone/>
              <a:tabLst/>
              <a:defRPr/>
            </a:pPr>
            <a:endParaRPr kumimoji="0" lang="en-US" sz="1400" b="0" i="0" u="none" strike="noStrike" kern="1200" cap="none" spc="0" normalizeH="0" baseline="0" noProof="0" dirty="0">
              <a:ln>
                <a:noFill/>
              </a:ln>
              <a:solidFill>
                <a:prstClr val="black"/>
              </a:solidFill>
              <a:effectLst/>
              <a:uLnTx/>
              <a:uFillTx/>
              <a:latin typeface="Century Gothic" pitchFamily="34" charset="0"/>
              <a:ea typeface="+mn-ea"/>
              <a:cs typeface="+mn-cs"/>
            </a:endParaRPr>
          </a:p>
          <a:p>
            <a:endParaRPr lang="en-GB" dirty="0"/>
          </a:p>
        </p:txBody>
      </p:sp>
    </p:spTree>
    <p:extLst>
      <p:ext uri="{BB962C8B-B14F-4D97-AF65-F5344CB8AC3E}">
        <p14:creationId xmlns:p14="http://schemas.microsoft.com/office/powerpoint/2010/main" val="4197125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85F40-B21B-5B05-ADA6-04762F91758A}"/>
              </a:ext>
            </a:extLst>
          </p:cNvPr>
          <p:cNvSpPr>
            <a:spLocks noGrp="1"/>
          </p:cNvSpPr>
          <p:nvPr>
            <p:ph type="title"/>
          </p:nvPr>
        </p:nvSpPr>
        <p:spPr/>
        <p:txBody>
          <a:bodyPr/>
          <a:lstStyle/>
          <a:p>
            <a:br>
              <a:rPr lang="en-GB" b="1" dirty="0"/>
            </a:br>
            <a:r>
              <a:rPr lang="en-GB" b="1" dirty="0"/>
              <a:t>Impact on </a:t>
            </a:r>
            <a:r>
              <a:rPr lang="en-GB" dirty="0"/>
              <a:t>h</a:t>
            </a:r>
            <a:r>
              <a:rPr lang="en-GB" b="1" dirty="0"/>
              <a:t>ousing </a:t>
            </a:r>
            <a:r>
              <a:rPr lang="en-GB" dirty="0"/>
              <a:t>p</a:t>
            </a:r>
            <a:r>
              <a:rPr lang="en-GB" b="1" dirty="0"/>
              <a:t>olicy</a:t>
            </a:r>
            <a:br>
              <a:rPr lang="en-GB" b="1" dirty="0"/>
            </a:br>
            <a:endParaRPr lang="en-GB" dirty="0"/>
          </a:p>
        </p:txBody>
      </p:sp>
      <p:sp>
        <p:nvSpPr>
          <p:cNvPr id="3" name="Footer Placeholder 2">
            <a:extLst>
              <a:ext uri="{FF2B5EF4-FFF2-40B4-BE49-F238E27FC236}">
                <a16:creationId xmlns:a16="http://schemas.microsoft.com/office/drawing/2014/main" id="{3EBBF0DB-51DD-3737-83E0-B2D5CFC4CD5A}"/>
              </a:ext>
            </a:extLst>
          </p:cNvPr>
          <p:cNvSpPr>
            <a:spLocks noGrp="1"/>
          </p:cNvSpPr>
          <p:nvPr>
            <p:ph type="ftr" sz="quarter" idx="3"/>
          </p:nvPr>
        </p:nvSpPr>
        <p:spPr/>
        <p:txBody>
          <a:bodyPr/>
          <a:lstStyle/>
          <a:p>
            <a:endParaRPr lang="en-GB" dirty="0">
              <a:solidFill>
                <a:srgbClr val="998F86"/>
              </a:solidFill>
            </a:endParaRPr>
          </a:p>
        </p:txBody>
      </p:sp>
      <p:sp>
        <p:nvSpPr>
          <p:cNvPr id="4" name="Text Placeholder 3">
            <a:extLst>
              <a:ext uri="{FF2B5EF4-FFF2-40B4-BE49-F238E27FC236}">
                <a16:creationId xmlns:a16="http://schemas.microsoft.com/office/drawing/2014/main" id="{E128A53C-01D0-C693-CFDE-4A92CACFC23B}"/>
              </a:ext>
            </a:extLst>
          </p:cNvPr>
          <p:cNvSpPr>
            <a:spLocks noGrp="1"/>
          </p:cNvSpPr>
          <p:nvPr>
            <p:ph type="body" sz="quarter" idx="10"/>
          </p:nvPr>
        </p:nvSpPr>
        <p:spPr>
          <a:xfrm>
            <a:off x="393701" y="1014985"/>
            <a:ext cx="11462940" cy="5077842"/>
          </a:xfrm>
        </p:spPr>
        <p:txBody>
          <a:bodyPr/>
          <a:lstStyle/>
          <a:p>
            <a:endParaRPr lang="en-US" sz="1600" b="0" dirty="0"/>
          </a:p>
          <a:p>
            <a:r>
              <a:rPr lang="en-US" sz="1600" b="0" dirty="0"/>
              <a:t>By 2004, the </a:t>
            </a:r>
            <a:r>
              <a:rPr lang="en-US" sz="1600" b="0" i="1" dirty="0"/>
              <a:t>Breaking New Ground</a:t>
            </a:r>
            <a:r>
              <a:rPr lang="en-US" sz="1600" b="0" dirty="0"/>
              <a:t> (BNG) policy acknowledged the potential of government-subsidised housing to </a:t>
            </a:r>
            <a:r>
              <a:rPr lang="en-US" sz="1600" dirty="0"/>
              <a:t>stimulate the secondary residential property market</a:t>
            </a:r>
            <a:r>
              <a:rPr lang="en-US" sz="1600" b="0" dirty="0"/>
              <a:t>. This recognition marked a policy </a:t>
            </a:r>
            <a:r>
              <a:rPr lang="en-US" sz="1600" dirty="0"/>
              <a:t>shift</a:t>
            </a:r>
            <a:r>
              <a:rPr lang="en-US" sz="1600" b="0" dirty="0"/>
              <a:t>, linking</a:t>
            </a:r>
            <a:r>
              <a:rPr lang="en-US" sz="1600" dirty="0"/>
              <a:t> primary and secondary housing</a:t>
            </a:r>
            <a:r>
              <a:rPr lang="en-US" sz="1600" b="0" dirty="0"/>
              <a:t> markets for the first time. The BNG policy noted that:</a:t>
            </a:r>
          </a:p>
          <a:p>
            <a:endParaRPr lang="en-US" sz="1600" b="0" dirty="0"/>
          </a:p>
          <a:p>
            <a:pPr marL="465750" lvl="1" indent="-285750">
              <a:buFont typeface="Arial" panose="020B0604020202020204" pitchFamily="34" charset="0"/>
              <a:buChar char="•"/>
            </a:pPr>
            <a:r>
              <a:rPr lang="en-US" b="0" dirty="0"/>
              <a:t>Title deed backlogs hindered participation in the formal property market.</a:t>
            </a:r>
          </a:p>
          <a:p>
            <a:pPr marL="465750" lvl="1" indent="-285750">
              <a:buFont typeface="Arial" panose="020B0604020202020204" pitchFamily="34" charset="0"/>
              <a:buChar char="•"/>
            </a:pPr>
            <a:r>
              <a:rPr lang="en-US" b="0" dirty="0"/>
              <a:t>The inability to sell homes restricted mobility, limiting economic opportunities and effectively made it difficult for households to </a:t>
            </a:r>
            <a:r>
              <a:rPr lang="en-US" b="1" dirty="0"/>
              <a:t>rise up the property ladder</a:t>
            </a:r>
          </a:p>
          <a:p>
            <a:pPr marL="465750" lvl="1" indent="-285750">
              <a:buFont typeface="Arial" panose="020B0604020202020204" pitchFamily="34" charset="0"/>
              <a:buChar char="•"/>
            </a:pPr>
            <a:r>
              <a:rPr lang="en-US" sz="1600" b="0" dirty="0"/>
              <a:t>Unlocking the resale market could enhance asset-creation potential</a:t>
            </a:r>
          </a:p>
          <a:p>
            <a:pPr marL="0" marR="0" lvl="0" indent="0" algn="l" defTabSz="914400" rtl="0" eaLnBrk="1" fontAlgn="auto" latinLnBrk="0" hangingPunct="1">
              <a:lnSpc>
                <a:spcPct val="100000"/>
              </a:lnSpc>
              <a:spcBef>
                <a:spcPts val="300"/>
              </a:spcBef>
              <a:spcAft>
                <a:spcPts val="0"/>
              </a:spcAft>
              <a:buClrTx/>
              <a:buSzTx/>
              <a:buFont typeface="Arial" pitchFamily="34" charset="0"/>
              <a:buNone/>
              <a:tabLst/>
              <a:defRPr/>
            </a:pPr>
            <a:endParaRPr kumimoji="0" lang="en-US" sz="1400" b="0" i="0" u="none" strike="noStrike" kern="1200" cap="none" spc="0" normalizeH="0" baseline="0" noProof="0" dirty="0">
              <a:ln>
                <a:noFill/>
              </a:ln>
              <a:solidFill>
                <a:prstClr val="black"/>
              </a:solidFill>
              <a:effectLst/>
              <a:uLnTx/>
              <a:uFillTx/>
              <a:latin typeface="Century Gothic" pitchFamily="34" charset="0"/>
              <a:ea typeface="+mn-ea"/>
              <a:cs typeface="+mn-cs"/>
            </a:endParaRPr>
          </a:p>
          <a:p>
            <a:pPr marL="450215" marR="362585" lvl="0" indent="0" algn="ctr" defTabSz="914400" rtl="0" eaLnBrk="1" fontAlgn="auto" latinLnBrk="0" hangingPunct="1">
              <a:lnSpc>
                <a:spcPct val="115000"/>
              </a:lnSpc>
              <a:spcBef>
                <a:spcPts val="300"/>
              </a:spcBef>
              <a:spcAft>
                <a:spcPts val="800"/>
              </a:spcAft>
              <a:buClrTx/>
              <a:buSzTx/>
              <a:buFont typeface="Arial" pitchFamily="34" charset="0"/>
              <a:buNone/>
              <a:tabLst/>
              <a:defRPr/>
            </a:pPr>
            <a:r>
              <a:rPr kumimoji="0" lang="en-ZA" sz="1400" b="0" i="1" u="none" strike="noStrike" kern="100" cap="none" spc="0" normalizeH="0" baseline="0" noProof="0" dirty="0">
                <a:ln>
                  <a:noFill/>
                </a:ln>
                <a:solidFill>
                  <a:prstClr val="black"/>
                </a:solidFill>
                <a:effectLst/>
                <a:uLnTx/>
                <a:uFillTx/>
                <a:latin typeface="Century Gothic" panose="020B0502020202020204" pitchFamily="34" charset="0"/>
                <a:ea typeface="Aptos" panose="020B0004020202020204" pitchFamily="34" charset="0"/>
                <a:cs typeface="Times New Roman" panose="02020603050405020304" pitchFamily="18" charset="0"/>
              </a:rPr>
              <a:t>“[T]he consequence of such titling backlogs is that residents are not able to participate in the residential property market. This </a:t>
            </a:r>
            <a:r>
              <a:rPr kumimoji="0" lang="en-ZA" sz="1400" b="1" i="1" u="none" strike="noStrike" kern="100" cap="none" spc="0" normalizeH="0" baseline="0" noProof="0" dirty="0">
                <a:ln>
                  <a:noFill/>
                </a:ln>
                <a:solidFill>
                  <a:prstClr val="black"/>
                </a:solidFill>
                <a:effectLst/>
                <a:uLnTx/>
                <a:uFillTx/>
                <a:latin typeface="Century Gothic" panose="020B0502020202020204" pitchFamily="34" charset="0"/>
                <a:ea typeface="Aptos" panose="020B0004020202020204" pitchFamily="34" charset="0"/>
                <a:cs typeface="Times New Roman" panose="02020603050405020304" pitchFamily="18" charset="0"/>
              </a:rPr>
              <a:t>undermines their mobility </a:t>
            </a:r>
            <a:r>
              <a:rPr kumimoji="0" lang="en-ZA" sz="1400" b="0" i="1" u="none" strike="noStrike" kern="100" cap="none" spc="0" normalizeH="0" baseline="0" noProof="0" dirty="0">
                <a:ln>
                  <a:noFill/>
                </a:ln>
                <a:solidFill>
                  <a:prstClr val="black"/>
                </a:solidFill>
                <a:effectLst/>
                <a:uLnTx/>
                <a:uFillTx/>
                <a:latin typeface="Century Gothic" panose="020B0502020202020204" pitchFamily="34" charset="0"/>
                <a:ea typeface="Aptos" panose="020B0004020202020204" pitchFamily="34" charset="0"/>
                <a:cs typeface="Times New Roman" panose="02020603050405020304" pitchFamily="18" charset="0"/>
              </a:rPr>
              <a:t>(and their ability to access work where it is available), their </a:t>
            </a:r>
            <a:r>
              <a:rPr kumimoji="0" lang="en-ZA" sz="1400" b="1" i="1" u="none" strike="noStrike" kern="100" cap="none" spc="0" normalizeH="0" baseline="0" noProof="0" dirty="0">
                <a:ln>
                  <a:noFill/>
                </a:ln>
                <a:solidFill>
                  <a:prstClr val="black"/>
                </a:solidFill>
                <a:effectLst/>
                <a:uLnTx/>
                <a:uFillTx/>
                <a:latin typeface="Century Gothic" panose="020B0502020202020204" pitchFamily="34" charset="0"/>
                <a:ea typeface="Aptos" panose="020B0004020202020204" pitchFamily="34" charset="0"/>
                <a:cs typeface="Times New Roman" panose="02020603050405020304" pitchFamily="18" charset="0"/>
              </a:rPr>
              <a:t>choice</a:t>
            </a:r>
            <a:r>
              <a:rPr kumimoji="0" lang="en-ZA" sz="1400" b="0" i="1" u="none" strike="noStrike" kern="100" cap="none" spc="0" normalizeH="0" baseline="0" noProof="0" dirty="0">
                <a:ln>
                  <a:noFill/>
                </a:ln>
                <a:solidFill>
                  <a:prstClr val="black"/>
                </a:solidFill>
                <a:effectLst/>
                <a:uLnTx/>
                <a:uFillTx/>
                <a:latin typeface="Century Gothic" panose="020B0502020202020204" pitchFamily="34" charset="0"/>
                <a:ea typeface="Aptos" panose="020B0004020202020204" pitchFamily="34" charset="0"/>
                <a:cs typeface="Times New Roman" panose="02020603050405020304" pitchFamily="18" charset="0"/>
              </a:rPr>
              <a:t> (and their ability to find housing that corresponds with their specific needs), and the </a:t>
            </a:r>
            <a:r>
              <a:rPr kumimoji="0" lang="en-ZA" sz="1400" b="1" i="1" u="none" strike="noStrike" kern="100" cap="none" spc="0" normalizeH="0" baseline="0" noProof="0" dirty="0">
                <a:ln>
                  <a:noFill/>
                </a:ln>
                <a:solidFill>
                  <a:prstClr val="black"/>
                </a:solidFill>
                <a:effectLst/>
                <a:uLnTx/>
                <a:uFillTx/>
                <a:latin typeface="Century Gothic" panose="020B0502020202020204" pitchFamily="34" charset="0"/>
                <a:ea typeface="Aptos" panose="020B0004020202020204" pitchFamily="34" charset="0"/>
                <a:cs typeface="Times New Roman" panose="02020603050405020304" pitchFamily="18" charset="0"/>
              </a:rPr>
              <a:t>asset-creation potential </a:t>
            </a:r>
            <a:r>
              <a:rPr kumimoji="0" lang="en-ZA" sz="1400" b="0" i="1" u="none" strike="noStrike" kern="100" cap="none" spc="0" normalizeH="0" baseline="0" noProof="0" dirty="0">
                <a:ln>
                  <a:noFill/>
                </a:ln>
                <a:solidFill>
                  <a:prstClr val="black"/>
                </a:solidFill>
                <a:effectLst/>
                <a:uLnTx/>
                <a:uFillTx/>
                <a:latin typeface="Century Gothic" panose="020B0502020202020204" pitchFamily="34" charset="0"/>
                <a:ea typeface="Aptos" panose="020B0004020202020204" pitchFamily="34" charset="0"/>
                <a:cs typeface="Times New Roman" panose="02020603050405020304" pitchFamily="18" charset="0"/>
              </a:rPr>
              <a:t>of the state’s investment in their housing.” </a:t>
            </a:r>
            <a:r>
              <a:rPr kumimoji="0" lang="en-ZA" sz="1400" b="0" i="1" u="none" strike="noStrike" kern="100" cap="none" spc="0" normalizeH="0" baseline="0" noProof="0" dirty="0">
                <a:ln>
                  <a:noFill/>
                </a:ln>
                <a:solidFill>
                  <a:srgbClr val="000000"/>
                </a:solidFill>
                <a:effectLst/>
                <a:uLnTx/>
                <a:uFillTx/>
                <a:latin typeface="Century Gothic" panose="020B0502020202020204" pitchFamily="34" charset="0"/>
                <a:ea typeface="Aptos" panose="020B0004020202020204" pitchFamily="34" charset="0"/>
                <a:cs typeface="Times New Roman" panose="02020603050405020304" pitchFamily="18" charset="0"/>
              </a:rPr>
              <a:t>(Department of Housing, 2004:10).</a:t>
            </a:r>
          </a:p>
          <a:p>
            <a:endParaRPr lang="en-GB" dirty="0"/>
          </a:p>
        </p:txBody>
      </p:sp>
    </p:spTree>
    <p:extLst>
      <p:ext uri="{BB962C8B-B14F-4D97-AF65-F5344CB8AC3E}">
        <p14:creationId xmlns:p14="http://schemas.microsoft.com/office/powerpoint/2010/main" val="315406724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FTUOUbyN0kCIIzcNAHpeTQ"/>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FTUOUbyN0kCIIzcNAHpeTQ"/>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pFTUOUbyN0kCIIzcNAHpeTQ"/>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FTUOUbyN0kCIIzcNAHpeTQ"/>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FTUOUbyN0kCIIzcNAHpeTQ"/>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pFTUOUbyN0kCIIzcNAHpeTQ"/>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pFTUOUbyN0kCIIzcNAHpeTQ"/>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pFTUOUbyN0kCIIzcNAHpeTQ"/>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pFTUOUbyN0kCIIzcNAHpeTQ"/>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pFTUOUbyN0kCIIzcNAHpeTQ"/>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Pd9Ct1aMTE22rXjNleq0Mg"/>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pFTUOUbyN0kCIIzcNAHpeTQ"/>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pFTUOUbyN0kCIIzcNAHpeTQ"/>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pFTUOUbyN0kCIIzcNAHpeTQ"/>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pFTUOUbyN0kCIIzcNAHpeTQ"/>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pFTUOUbyN0kCIIzcNAHpeTQ"/>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33NfSVMHv0e5Npz.QjYF8A"/>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FTUOUbyN0kCIIzcNAHpeTQ"/>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FTUOUbyN0kCIIzcNAHpeTQ"/>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FTUOUbyN0kCIIzcNAHpeTQ"/>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FTUOUbyN0kCIIzcNAHpeTQ"/>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FTUOUbyN0kCIIzcNAHpeTQ"/>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FTUOUbyN0kCIIzcNAHpeTQ"/>
</p:tagLst>
</file>

<file path=ppt/theme/theme1.xml><?xml version="1.0" encoding="utf-8"?>
<a:theme xmlns:a="http://schemas.openxmlformats.org/drawingml/2006/main" name="WCG-PPT Master-121022-amc">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Western Cape Government">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spPr>
      <a:bodyPr rtlCol="0" anchor="ctr"/>
      <a:lstStyle>
        <a:defPPr algn="ctr">
          <a:defRPr sz="12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6350">
          <a:solidFill>
            <a:schemeClr val="accent3"/>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29959</TotalTime>
  <Words>2070</Words>
  <Application>Microsoft Office PowerPoint</Application>
  <PresentationFormat>Widescreen</PresentationFormat>
  <Paragraphs>141</Paragraphs>
  <Slides>18</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4" baseType="lpstr">
      <vt:lpstr>Aptos</vt:lpstr>
      <vt:lpstr>Arial</vt:lpstr>
      <vt:lpstr>Calibri</vt:lpstr>
      <vt:lpstr>Century Gothic</vt:lpstr>
      <vt:lpstr>WCG-PPT Master-121022-amc</vt:lpstr>
      <vt:lpstr>think-cell Slide</vt:lpstr>
      <vt:lpstr>PowerPoint Presentation</vt:lpstr>
      <vt:lpstr>PowerPoint Presentation</vt:lpstr>
      <vt:lpstr>Pre –1994:  History &amp; Intent of the Housing Programme</vt:lpstr>
      <vt:lpstr>Goal: State-driven, Market Assisted, Private Ownership = Asset Creation</vt:lpstr>
      <vt:lpstr>PowerPoint Presentation</vt:lpstr>
      <vt:lpstr>Purpose of the Clause</vt:lpstr>
      <vt:lpstr>Cases symbolic of broader socio-economic issues</vt:lpstr>
      <vt:lpstr>Legislative intent of the Clause</vt:lpstr>
      <vt:lpstr> Impact on housing policy </vt:lpstr>
      <vt:lpstr>Unintended consequences of the Clause </vt:lpstr>
      <vt:lpstr>Post- FLISP policy challenges</vt:lpstr>
      <vt:lpstr>PowerPoint Presentation</vt:lpstr>
      <vt:lpstr>Experiments with the Clause: WC Waiver Policy</vt:lpstr>
      <vt:lpstr>Application statistics &amp; </vt:lpstr>
      <vt:lpstr>PowerPoint Presentation</vt:lpstr>
      <vt:lpstr>Key questions for policy consideration</vt:lpstr>
      <vt:lpstr>Questions while tinkering with the Clause (2)</vt:lpstr>
      <vt:lpstr>PowerPoint Presentation</vt:lpstr>
    </vt:vector>
  </TitlesOfParts>
  <Company>PGWC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Hector Eliott</dc:creator>
  <cp:lastModifiedBy>Pamela Masiko-Kambala</cp:lastModifiedBy>
  <cp:revision>1501</cp:revision>
  <cp:lastPrinted>2019-01-28T07:09:01Z</cp:lastPrinted>
  <dcterms:created xsi:type="dcterms:W3CDTF">2017-01-19T08:56:34Z</dcterms:created>
  <dcterms:modified xsi:type="dcterms:W3CDTF">2025-03-30T21:18:19Z</dcterms:modified>
</cp:coreProperties>
</file>