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3" r:id="rId2"/>
    <p:sldId id="2569" r:id="rId3"/>
    <p:sldId id="2571" r:id="rId4"/>
    <p:sldId id="2591" r:id="rId5"/>
    <p:sldId id="2564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B49456-6013-4B16-6E8A-0DE48E96A782}" name="Azola Mayekiso" initials="AM" userId="S::azolam@nhfc.co.za::17b5d3ce-b7c3-4ac7-840b-bf372a0558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127"/>
    <a:srgbClr val="E65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3"/>
  </p:normalViewPr>
  <p:slideViewPr>
    <p:cSldViewPr snapToGrid="0" snapToObjects="1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0C908C2B-CF80-48FF-9630-F0D676E74F91}" type="datetimeFigureOut">
              <a:rPr lang="en-ZA" smtClean="0"/>
              <a:t>2025/03/30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4DF2998-F155-42BB-AB14-8ED980094727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296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DB448DF-267D-204F-BC32-D68B9CE99A32}"/>
              </a:ext>
            </a:extLst>
          </p:cNvPr>
          <p:cNvSpPr/>
          <p:nvPr userDrawn="1"/>
        </p:nvSpPr>
        <p:spPr>
          <a:xfrm>
            <a:off x="4489938" y="5172746"/>
            <a:ext cx="7702062" cy="1283677"/>
          </a:xfrm>
          <a:prstGeom prst="rect">
            <a:avLst/>
          </a:prstGeom>
          <a:solidFill>
            <a:srgbClr val="E65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8823CD-0668-7E42-A3E3-38381E3BE1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724" t="12727" r="13100" b="19798"/>
          <a:stretch/>
        </p:blipFill>
        <p:spPr>
          <a:xfrm>
            <a:off x="0" y="0"/>
            <a:ext cx="5826187" cy="3564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965AD1-0E2F-A74B-8066-20B9E00EC9E9}"/>
              </a:ext>
            </a:extLst>
          </p:cNvPr>
          <p:cNvSpPr/>
          <p:nvPr userDrawn="1"/>
        </p:nvSpPr>
        <p:spPr>
          <a:xfrm>
            <a:off x="0" y="4642338"/>
            <a:ext cx="7702062" cy="1283677"/>
          </a:xfrm>
          <a:prstGeom prst="rect">
            <a:avLst/>
          </a:prstGeom>
          <a:solidFill>
            <a:srgbClr val="F081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13609-518A-E74B-AC6B-3FEBE5D16A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01307" y="5284176"/>
            <a:ext cx="7479324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4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CFED-7255-B54D-9951-62B79A23A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D5D22-26A6-854E-B954-183F96A03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EAA86-553C-E749-8BAD-F055B6797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00B27-9B86-5E42-BEEE-F4059E721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9A0A03-AC54-DC4C-B523-758F17DA4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E3907B-D475-A643-8957-D596AF8431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581489-8665-F843-8E66-25CCE593E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C86456-C033-C944-8DB2-8AF7C2597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8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7DF99-BFE7-FE47-BD06-F7792A61F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2DDF3-5F98-4549-8BDB-EC235338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5AEBB-76E1-D74E-BE35-DD31EF4F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D462B-CD57-FD40-877B-E874DD735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82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89BFA2-4B1E-F340-B48F-A17CD4C2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EF16FE-5D3A-6F42-B209-C6FCA706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E658A-C7BC-FC4F-812B-87EF1292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20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159B4-41FF-B943-818B-3CB1ED9A8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E173-F77D-1044-B451-E4257EE6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F33EA-2D4F-3D4C-8F4A-AE3019126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EC4D4-FBB3-A740-A0FA-81F012A6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E1BBB8-EAED-254E-9D56-584612D30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664DF-D0C2-934A-873E-566CA989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55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67BCC-17E5-7B46-85EE-31A68C894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30D5CE-D629-3249-8865-D82976AE7E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428599-E40D-5A49-A124-DB88BE5A1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8AFA6-CCA8-8A4F-BBE9-8113D20E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1BFFD-93EA-C743-8B99-0D6F1358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AD2C6-2A84-3743-8B29-0D48E8C88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23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EE02B-9954-D24F-84EB-5FE8F9769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FA6818-1EB8-BF41-A6E5-D95A39149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61E68-FFF5-1943-BE3A-8065850B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4242B-E6CE-334F-9E93-614BCD73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F6FCE-FD12-D24E-A50B-83C93A56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753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886348-3427-DA4F-AC1D-419EDC808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47102B-9715-D942-AEF4-E0D32213F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554ED-A51F-4241-95BC-02193EC951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F7ACE-6AF2-F342-972B-D2E24554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B181-0E05-2B43-BADF-0EFB394F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B18A-928B-C949-8638-B75503E71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524" y="216938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207A-9145-294A-9FD2-F2FEFF7F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ABCA74-F992-6044-933B-157B2586EE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alphaModFix amt="50000"/>
          </a:blip>
          <a:stretch>
            <a:fillRect/>
          </a:stretch>
        </p:blipFill>
        <p:spPr>
          <a:xfrm>
            <a:off x="7622677" y="0"/>
            <a:ext cx="4569323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941CFB-372D-E54D-BB74-D0C6270802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0000"/>
          </a:blip>
          <a:srcRect l="11382" t="8944" r="24854" b="13219"/>
          <a:stretch/>
        </p:blipFill>
        <p:spPr>
          <a:xfrm>
            <a:off x="7622677" y="0"/>
            <a:ext cx="4569323" cy="65009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068BD4-E67E-8541-8CFA-608AEC8E33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11382" t="8944" r="24854" b="13219"/>
          <a:stretch/>
        </p:blipFill>
        <p:spPr>
          <a:xfrm>
            <a:off x="130704" y="60076"/>
            <a:ext cx="428820" cy="61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0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3EC43B-6586-1340-9AE4-6B04165ED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alphaModFix amt="70000"/>
          </a:blip>
          <a:stretch>
            <a:fillRect/>
          </a:stretch>
        </p:blipFill>
        <p:spPr>
          <a:xfrm>
            <a:off x="7622677" y="0"/>
            <a:ext cx="457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78B18A-928B-C949-8638-B75503E71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524" y="216938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207A-9145-294A-9FD2-F2FEFF7F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941CFB-372D-E54D-BB74-D0C6270802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0000"/>
          </a:blip>
          <a:srcRect l="11382" t="8944" r="24854" b="13219"/>
          <a:stretch/>
        </p:blipFill>
        <p:spPr>
          <a:xfrm>
            <a:off x="7622677" y="0"/>
            <a:ext cx="4569323" cy="65009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068BD4-E67E-8541-8CFA-608AEC8E33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11382" t="8944" r="24854" b="13219"/>
          <a:stretch/>
        </p:blipFill>
        <p:spPr>
          <a:xfrm>
            <a:off x="130704" y="60076"/>
            <a:ext cx="428820" cy="61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68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8497CC9-84E6-7A4E-A6EF-34B213E7CB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alphaModFix amt="70000"/>
          </a:blip>
          <a:stretch>
            <a:fillRect/>
          </a:stretch>
        </p:blipFill>
        <p:spPr>
          <a:xfrm>
            <a:off x="7620000" y="1958"/>
            <a:ext cx="457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78B18A-928B-C949-8638-B75503E71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524" y="216938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207A-9145-294A-9FD2-F2FEFF7F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941CFB-372D-E54D-BB74-D0C6270802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0000"/>
          </a:blip>
          <a:srcRect l="11382" t="8944" r="24854" b="13219"/>
          <a:stretch/>
        </p:blipFill>
        <p:spPr>
          <a:xfrm>
            <a:off x="7622677" y="0"/>
            <a:ext cx="4569323" cy="65009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068BD4-E67E-8541-8CFA-608AEC8E33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11382" t="8944" r="24854" b="13219"/>
          <a:stretch/>
        </p:blipFill>
        <p:spPr>
          <a:xfrm>
            <a:off x="130704" y="60076"/>
            <a:ext cx="428820" cy="61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2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DEAB2C-6482-C94B-BA45-083CB53013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alphaModFix amt="70000"/>
          </a:blip>
          <a:srcRect l="38608" r="16964"/>
          <a:stretch/>
        </p:blipFill>
        <p:spPr>
          <a:xfrm>
            <a:off x="7620000" y="0"/>
            <a:ext cx="457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78B18A-928B-C949-8638-B75503E71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524" y="216938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207A-9145-294A-9FD2-F2FEFF7F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941CFB-372D-E54D-BB74-D0C6270802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0000"/>
          </a:blip>
          <a:srcRect l="11382" t="8944" r="24854" b="13219"/>
          <a:stretch/>
        </p:blipFill>
        <p:spPr>
          <a:xfrm>
            <a:off x="7622677" y="0"/>
            <a:ext cx="4569323" cy="65009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068BD4-E67E-8541-8CFA-608AEC8E33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11382" t="8944" r="24854" b="13219"/>
          <a:stretch/>
        </p:blipFill>
        <p:spPr>
          <a:xfrm>
            <a:off x="130704" y="60076"/>
            <a:ext cx="428820" cy="61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843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760F4E8-B84B-8B4C-ABE9-7CFD1CA3D7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alphaModFix amt="70000"/>
          </a:blip>
          <a:srcRect l="20326" r="35248"/>
          <a:stretch/>
        </p:blipFill>
        <p:spPr>
          <a:xfrm>
            <a:off x="7620000" y="0"/>
            <a:ext cx="457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78B18A-928B-C949-8638-B75503E71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524" y="216938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207A-9145-294A-9FD2-F2FEFF7F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941CFB-372D-E54D-BB74-D0C6270802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0000"/>
          </a:blip>
          <a:srcRect l="11382" t="8944" r="24854" b="13219"/>
          <a:stretch/>
        </p:blipFill>
        <p:spPr>
          <a:xfrm>
            <a:off x="7622677" y="0"/>
            <a:ext cx="4569323" cy="65009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068BD4-E67E-8541-8CFA-608AEC8E33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11382" t="8944" r="24854" b="13219"/>
          <a:stretch/>
        </p:blipFill>
        <p:spPr>
          <a:xfrm>
            <a:off x="130704" y="60076"/>
            <a:ext cx="428820" cy="61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1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B18A-928B-C949-8638-B75503E71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524" y="216938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207A-9145-294A-9FD2-F2FEFF7F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941CFB-372D-E54D-BB74-D0C6270802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"/>
          </a:blip>
          <a:srcRect l="11382" t="8944" r="24854" b="13219"/>
          <a:stretch/>
        </p:blipFill>
        <p:spPr>
          <a:xfrm>
            <a:off x="8220545" y="0"/>
            <a:ext cx="5010056" cy="712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068BD4-E67E-8541-8CFA-608AEC8E33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l="11382" t="8944" r="24854" b="13219"/>
          <a:stretch/>
        </p:blipFill>
        <p:spPr>
          <a:xfrm>
            <a:off x="130704" y="60076"/>
            <a:ext cx="428820" cy="61009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3B8C33E-B4FF-DA42-8B2C-0BBF4AC11AAD}"/>
              </a:ext>
            </a:extLst>
          </p:cNvPr>
          <p:cNvSpPr/>
          <p:nvPr userDrawn="1"/>
        </p:nvSpPr>
        <p:spPr>
          <a:xfrm>
            <a:off x="0" y="6176963"/>
            <a:ext cx="8220545" cy="681037"/>
          </a:xfrm>
          <a:prstGeom prst="rect">
            <a:avLst/>
          </a:prstGeom>
          <a:solidFill>
            <a:srgbClr val="E65733">
              <a:alpha val="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9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BF114-4715-7C4B-BCC0-84D8A4873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4C159-0971-4C4A-9C28-39BB1FBDA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7E17F-558C-6F4A-A4CB-C8FDF784EF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084FD-0592-874D-9DB8-2E7C20F33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A957E-6222-5B41-85F6-369D4FD5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8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B0717-5897-CE41-9A6E-634CEB813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2C815-FED9-234F-A858-E0D8FAE28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6ABC2-58D9-D84C-9E64-CC6FF0486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0CA81-E94B-274C-A636-CBF6C805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9792EC-1D75-7546-BA70-2845F761153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2B12F-A479-4146-8F57-A9B90630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E9A45-5B6E-F84C-AFCE-7E39B461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CB6569-4778-7C4B-BA38-021BA15A0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4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AD9CB0-BD72-B34A-8FBB-E8D3FD36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A9A1D-A163-DE4E-AB1C-321F4348C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7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E302F9F-8F90-4143-A67D-E23731E95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22273"/>
            <a:ext cx="10621945" cy="165576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dirty="0">
                <a:latin typeface="+mn-lt"/>
                <a:ea typeface="+mn-ea"/>
                <a:cs typeface="Arial" panose="020B0604020202020204" pitchFamily="34" charset="0"/>
              </a:rPr>
              <a:t>Symposium on the Review of                                                                Section 10 A &amp; B of the Housing Act</a:t>
            </a:r>
            <a:endParaRPr lang="en-ZA" sz="2800" b="1" dirty="0">
              <a:latin typeface="+mn-lt"/>
              <a:ea typeface="+mn-ea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A21300-9FA3-3359-26AD-5DF37BE97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686" y="323726"/>
            <a:ext cx="2694666" cy="9022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7F0854-FEA9-0550-319A-C6ADF971D900}"/>
              </a:ext>
            </a:extLst>
          </p:cNvPr>
          <p:cNvSpPr txBox="1"/>
          <p:nvPr/>
        </p:nvSpPr>
        <p:spPr>
          <a:xfrm>
            <a:off x="8366123" y="260241"/>
            <a:ext cx="3401334" cy="1029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National Housing Finance Corporation</a:t>
            </a:r>
            <a:r>
              <a:rPr lang="en-GB" sz="18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/Human Settlements </a:t>
            </a:r>
            <a:br>
              <a:rPr lang="en-GB" sz="18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GB" sz="18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Development Bank</a:t>
            </a:r>
            <a:endParaRPr lang="en-ZA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15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26396-2D04-EA46-B61F-60EB1F2DB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0" y="216938"/>
            <a:ext cx="11490960" cy="464099"/>
          </a:xfrm>
          <a:solidFill>
            <a:srgbClr val="FFC000"/>
          </a:solidFill>
        </p:spPr>
        <p:txBody>
          <a:bodyPr anchor="ctr"/>
          <a:lstStyle/>
          <a:p>
            <a:pPr algn="ctr"/>
            <a:r>
              <a:rPr lang="en-US" sz="2000" b="1" dirty="0">
                <a:latin typeface="Montserrat" panose="00000500000000000000" pitchFamily="2" charset="0"/>
              </a:rPr>
              <a:t>WHAT IS FIRST HOME FINANCE ?</a:t>
            </a:r>
            <a:endParaRPr lang="en-ZA" sz="2000" b="1" dirty="0">
              <a:latin typeface="Montserrat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2D973-F4EE-2B42-85CC-C751611CF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774744"/>
            <a:ext cx="11353800" cy="6083256"/>
          </a:xfr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First  Home Finance is </a:t>
            </a:r>
            <a:r>
              <a:rPr kumimoji="0" lang="en-US" sz="1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a once-off housing subsidy </a:t>
            </a: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that </a:t>
            </a:r>
            <a:r>
              <a:rPr kumimoji="0" lang="en-US" sz="1900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enables </a:t>
            </a:r>
            <a:r>
              <a:rPr kumimoji="0" lang="en-US" sz="1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qualifying beneficiaries to </a:t>
            </a:r>
            <a:r>
              <a:rPr kumimoji="0" lang="en-US" sz="1900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buy or build their homes on an affordable basis</a:t>
            </a:r>
          </a:p>
          <a:p>
            <a:pPr marL="359228" marR="133076" lvl="0" indent="-342900" algn="l" defTabSz="914400" rtl="0" eaLnBrk="1" fontAlgn="auto" latinLnBrk="0" hangingPunct="1">
              <a:lnSpc>
                <a:spcPct val="133300"/>
              </a:lnSpc>
              <a:spcBef>
                <a:spcPts val="173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900" b="0" i="0" u="none" strike="noStrike" kern="1200" cap="none" spc="-2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The Programme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was developed </a:t>
            </a:r>
            <a:r>
              <a:rPr kumimoji="0" lang="en-US" sz="1900" b="0" i="0" u="none" strike="noStrike" kern="1200" cap="none" spc="19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by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the  Department </a:t>
            </a:r>
            <a:r>
              <a:rPr kumimoji="0" lang="en-US" sz="1900" b="0" i="0" u="none" strike="noStrike" kern="1200" cap="none" spc="19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of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Human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Settlements </a:t>
            </a:r>
            <a:r>
              <a:rPr kumimoji="0" lang="en-US" sz="1900" b="0" i="0" u="none" strike="noStrike" kern="1200" cap="none" spc="32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to</a:t>
            </a:r>
            <a:r>
              <a:rPr kumimoji="0" lang="en-US" sz="1900" b="0" i="0" u="none" strike="noStrike" kern="1200" cap="none" spc="-129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 </a:t>
            </a:r>
            <a:r>
              <a:rPr kumimoji="0" lang="en-US" sz="1900" b="0" i="0" u="none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enable 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sustainable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and </a:t>
            </a:r>
            <a:r>
              <a:rPr kumimoji="0" lang="en-US" sz="1900" b="1" i="0" u="sng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affordable </a:t>
            </a:r>
            <a:r>
              <a:rPr kumimoji="0" lang="en-US" sz="1900" b="1" i="0" u="sng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first-time</a:t>
            </a:r>
            <a:r>
              <a:rPr kumimoji="0" lang="en-US" sz="1900" b="1" i="0" u="sng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 </a:t>
            </a:r>
            <a:r>
              <a:rPr kumimoji="0" lang="en-US" sz="1900" b="1" i="0" u="sng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home-</a:t>
            </a:r>
            <a:r>
              <a:rPr kumimoji="0" lang="en-US" sz="1900" b="1" i="0" u="sng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ownership</a:t>
            </a:r>
            <a:r>
              <a:rPr kumimoji="0" lang="en-US" sz="1900" b="1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 </a:t>
            </a:r>
            <a:r>
              <a:rPr kumimoji="0" lang="en-US" sz="1900" b="0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opportunities </a:t>
            </a:r>
            <a:r>
              <a:rPr kumimoji="0" lang="en-US" sz="1900" b="0" i="0" u="none" strike="noStrike" kern="1200" cap="none" spc="32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to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South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African  citizens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and </a:t>
            </a:r>
            <a:r>
              <a:rPr kumimoji="0" lang="en-US" sz="1900" b="0" i="0" u="none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legal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permanent residents  </a:t>
            </a:r>
          </a:p>
          <a:p>
            <a:pPr marL="359228" marR="133076" lvl="0" indent="-342900" algn="l" defTabSz="914400" rtl="0" eaLnBrk="1" fontAlgn="auto" latinLnBrk="0" hangingPunct="1">
              <a:lnSpc>
                <a:spcPct val="133300"/>
              </a:lnSpc>
              <a:spcBef>
                <a:spcPts val="173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900" b="0" i="0" u="none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Target is </a:t>
            </a:r>
            <a:r>
              <a:rPr kumimoji="0" lang="en-US" sz="1900" b="1" i="0" u="sng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Low to middle income households </a:t>
            </a:r>
            <a:r>
              <a:rPr kumimoji="0" lang="en-US" sz="1900" b="0" i="0" u="none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earning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between </a:t>
            </a:r>
            <a:r>
              <a:rPr kumimoji="0" lang="en-US" sz="1900" b="1" i="0" u="sng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R3 501 and R22 000 </a:t>
            </a:r>
            <a:r>
              <a:rPr kumimoji="0" lang="en-US" sz="1900" b="1" i="0" u="sng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per  </a:t>
            </a:r>
            <a:r>
              <a:rPr kumimoji="0" lang="en-US" sz="1900" b="1" i="0" u="sng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month</a:t>
            </a:r>
            <a:r>
              <a:rPr kumimoji="0" lang="en-US" sz="1900" b="0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, </a:t>
            </a:r>
            <a:r>
              <a:rPr kumimoji="0" lang="en-US" sz="1900" b="0" i="0" u="none" strike="noStrike" kern="1200" cap="none" spc="-19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(the </a:t>
            </a:r>
            <a:r>
              <a:rPr kumimoji="0" lang="en-US" sz="1900" b="0" i="0" u="none" strike="noStrike" kern="1200" cap="none" spc="19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‘affordable’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or </a:t>
            </a:r>
            <a:r>
              <a:rPr kumimoji="0" lang="en-US" sz="1900" b="0" i="0" u="none" strike="noStrike" kern="1200" cap="none" spc="32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‘gap’ </a:t>
            </a:r>
            <a:r>
              <a:rPr kumimoji="0" lang="en-US" sz="1900" b="0" i="0" u="none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market). </a:t>
            </a:r>
          </a:p>
          <a:p>
            <a:pPr marL="359228" marR="133076" lvl="0" indent="-342900" algn="l" defTabSz="914400" rtl="0" eaLnBrk="1" fontAlgn="auto" latinLnBrk="0" hangingPunct="1">
              <a:lnSpc>
                <a:spcPct val="133300"/>
              </a:lnSpc>
              <a:spcBef>
                <a:spcPts val="173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Households </a:t>
            </a:r>
            <a:r>
              <a:rPr kumimoji="0" lang="en-US" sz="1900" b="0" i="0" u="none" strike="noStrike" kern="1200" cap="none" spc="-58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 </a:t>
            </a:r>
            <a:r>
              <a:rPr kumimoji="0" lang="en-US" sz="1900" b="0" i="0" u="none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in  these </a:t>
            </a:r>
            <a:r>
              <a:rPr kumimoji="0" lang="en-US" sz="1900" b="0" i="0" u="none" strike="noStrike" kern="1200" cap="none" spc="-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salary </a:t>
            </a:r>
            <a:r>
              <a:rPr kumimoji="0" lang="en-US" sz="1900" b="0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bands </a:t>
            </a:r>
            <a:r>
              <a:rPr kumimoji="0" lang="en-US" sz="1900" b="1" i="0" u="none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generally </a:t>
            </a:r>
            <a:r>
              <a:rPr kumimoji="0" lang="en-US" sz="1900" b="1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find </a:t>
            </a:r>
            <a:r>
              <a:rPr kumimoji="0" lang="en-US" sz="1900" b="1" i="0" u="none" strike="noStrike" kern="1200" cap="none" spc="19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it 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hard </a:t>
            </a:r>
            <a:r>
              <a:rPr kumimoji="0" lang="en-US" sz="1900" b="1" i="0" u="none" strike="noStrike" kern="1200" cap="none" spc="32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to  </a:t>
            </a:r>
            <a:r>
              <a:rPr kumimoji="0" lang="en-US" sz="1900" b="1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qualify </a:t>
            </a:r>
            <a:r>
              <a:rPr kumimoji="0" lang="en-US" sz="1900" b="1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for </a:t>
            </a:r>
            <a:r>
              <a:rPr kumimoji="0" lang="en-US" sz="1900" b="1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housing 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finance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; their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income </a:t>
            </a:r>
            <a:r>
              <a:rPr kumimoji="0" lang="en-US" sz="1900" b="0" i="0" u="none" strike="noStrike" kern="1200" cap="none" spc="-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is 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regarded </a:t>
            </a:r>
            <a:r>
              <a:rPr kumimoji="0" lang="en-US" sz="1900" b="0" i="0" u="none" strike="noStrike" kern="1200" cap="none" spc="-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as </a:t>
            </a:r>
            <a:r>
              <a:rPr kumimoji="0" lang="en-US" sz="1900" b="0" i="0" u="none" strike="noStrike" kern="1200" cap="none" spc="19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low </a:t>
            </a:r>
            <a:r>
              <a:rPr kumimoji="0" lang="en-US" sz="1900" b="0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for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mortgage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finance, </a:t>
            </a:r>
            <a:r>
              <a:rPr kumimoji="0" lang="en-US" sz="1900" b="0" i="0" u="none" strike="noStrike" kern="1200" cap="none" spc="2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but too 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high </a:t>
            </a:r>
            <a:r>
              <a:rPr kumimoji="0" lang="en-US" sz="1900" b="0" i="0" u="none" strike="noStrike" kern="1200" cap="none" spc="32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to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qualify </a:t>
            </a:r>
            <a:r>
              <a:rPr kumimoji="0" lang="en-US" sz="1900" b="0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for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the government </a:t>
            </a:r>
            <a:r>
              <a:rPr kumimoji="0" lang="en-US" sz="1900" b="0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‘free-basic  </a:t>
            </a:r>
            <a:r>
              <a:rPr kumimoji="0" lang="en-US" sz="1900" b="0" i="0" u="none" strike="noStrike" kern="1200" cap="none" spc="6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house’ </a:t>
            </a:r>
            <a:r>
              <a:rPr kumimoji="0" lang="en-US" sz="1900" b="0" i="0" u="none" strike="noStrike" kern="1200" cap="none" spc="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subsidy</a:t>
            </a:r>
            <a:r>
              <a:rPr kumimoji="0" lang="en-US" sz="1900" b="0" i="0" u="none" strike="noStrike" kern="1200" cap="none" spc="-13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scheme.</a:t>
            </a:r>
          </a:p>
          <a:p>
            <a:pPr marL="359228" marR="133076" lvl="0" indent="-342900" algn="l" defTabSz="914400" rtl="0" eaLnBrk="1" fontAlgn="auto" latinLnBrk="0" hangingPunct="1">
              <a:lnSpc>
                <a:spcPct val="133300"/>
              </a:lnSpc>
              <a:spcBef>
                <a:spcPts val="173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Subsidy amount is a once-off subsidy on a </a:t>
            </a:r>
            <a:r>
              <a:rPr kumimoji="0" lang="en-US" sz="1900" b="1" i="0" u="sng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sliding scale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—dependent on household income:</a:t>
            </a:r>
          </a:p>
          <a:p>
            <a:pPr marL="759278" marR="133076" lvl="1" indent="-285750" algn="l" defTabSz="914400" rtl="0" eaLnBrk="1" fontAlgn="auto" latinLnBrk="0" hangingPunct="1">
              <a:lnSpc>
                <a:spcPct val="100000"/>
              </a:lnSpc>
              <a:spcBef>
                <a:spcPts val="173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The lower the income, the higher the subsidy;  </a:t>
            </a:r>
          </a:p>
          <a:p>
            <a:pPr marL="759278" marR="133076" lvl="1" indent="-285750" algn="l" defTabSz="914400" rtl="0" eaLnBrk="1" fontAlgn="auto" latinLnBrk="0" hangingPunct="1">
              <a:lnSpc>
                <a:spcPct val="100000"/>
              </a:lnSpc>
              <a:spcBef>
                <a:spcPts val="173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Household with total gross income of </a:t>
            </a:r>
            <a:r>
              <a:rPr kumimoji="0" lang="en-US" sz="1900" b="1" i="0" u="sng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R3 501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qualifies for maximum subsidy of </a:t>
            </a:r>
            <a:r>
              <a:rPr kumimoji="0" lang="en-US" sz="1900" b="1" i="0" u="sng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R169 265</a:t>
            </a:r>
          </a:p>
          <a:p>
            <a:pPr marL="759278" marR="133076" lvl="1" indent="-285750" algn="l" defTabSz="914400" rtl="0" eaLnBrk="1" fontAlgn="auto" latinLnBrk="0" hangingPunct="1">
              <a:lnSpc>
                <a:spcPct val="100000"/>
              </a:lnSpc>
              <a:spcBef>
                <a:spcPts val="173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Household with total gross in income of </a:t>
            </a:r>
            <a:r>
              <a:rPr kumimoji="0" lang="en-US" sz="1900" b="1" i="0" u="sng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R22 000 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qualifies for </a:t>
            </a:r>
            <a:r>
              <a:rPr kumimoji="0" lang="en-US" sz="1900" b="1" i="0" u="sng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R38 911</a:t>
            </a:r>
            <a:endParaRPr kumimoji="0" lang="en-US" sz="1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8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26396-2D04-EA46-B61F-60EB1F2DB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80" y="125498"/>
            <a:ext cx="11455400" cy="464099"/>
          </a:xfrm>
          <a:solidFill>
            <a:srgbClr val="FFC000"/>
          </a:solidFill>
        </p:spPr>
        <p:txBody>
          <a:bodyPr anchor="ctr"/>
          <a:lstStyle/>
          <a:p>
            <a:pPr algn="ctr"/>
            <a:r>
              <a:rPr lang="en-US" sz="2000" kern="0" dirty="0">
                <a:solidFill>
                  <a:schemeClr val="tx1"/>
                </a:solidFill>
                <a:effectLst/>
              </a:rPr>
              <a:t>CHALLENGES WITH SECTION 10A and 10B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2D973-F4EE-2B42-85CC-C751611CF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7"/>
            <a:ext cx="11988800" cy="6176963"/>
          </a:xfrm>
        </p:spPr>
        <p:txBody>
          <a:bodyPr>
            <a:normAutofit/>
          </a:bodyPr>
          <a:lstStyle/>
          <a:p>
            <a:pPr marL="542925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ZA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4292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ZA" sz="1800" b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CURRENT EXEMPTIONS</a:t>
            </a:r>
          </a:p>
          <a:p>
            <a:pPr marL="542925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ZA" sz="1800" b="1" dirty="0"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4292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ZA" sz="1800" b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Section 10B (1) </a:t>
            </a:r>
            <a:r>
              <a:rPr lang="en-ZA" sz="1800" i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“other than creditors in respect of credit-linked subsidies”</a:t>
            </a:r>
          </a:p>
          <a:p>
            <a:pPr marL="542925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ZA" sz="1800" b="1" i="1" dirty="0"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4292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ZA" sz="1800" b="1" u="sng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Challenge</a:t>
            </a:r>
          </a:p>
          <a:p>
            <a:pPr marL="542925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ZA" sz="1800" b="1" u="sng" dirty="0"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4292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ZA" sz="1800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 Home Finance is also implemented in combination with non-credit sources  i.e.</a:t>
            </a:r>
          </a:p>
          <a:p>
            <a:pPr marL="542925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ZA" sz="1800" dirty="0"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85875" lvl="3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ZA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 Resources</a:t>
            </a:r>
          </a:p>
          <a:p>
            <a:pPr marL="1285875" lvl="3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ZA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Employer-Assisted Housing Schemes – usually offering housing allowances, soft non-interest bearing housing loans </a:t>
            </a:r>
          </a:p>
          <a:p>
            <a:pPr marL="1285875" lvl="3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Community Schemes housing loans to members  (e.g. Stokvel) </a:t>
            </a:r>
          </a:p>
          <a:p>
            <a:pPr marL="1285875" lvl="3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latin typeface="Aptos" panose="020B0004020202020204" pitchFamily="34" charset="0"/>
                <a:cs typeface="Arial" panose="020B0604020202020204" pitchFamily="34" charset="0"/>
              </a:rPr>
              <a:t>Can be accessed with </a:t>
            </a:r>
            <a:r>
              <a:rPr lang="en-ZA" b="1" dirty="0">
                <a:latin typeface="Aptos" panose="020B0004020202020204" pitchFamily="34" charset="0"/>
                <a:cs typeface="Arial" panose="020B0604020202020204" pitchFamily="34" charset="0"/>
              </a:rPr>
              <a:t>Permission to Occupy--PTO</a:t>
            </a:r>
            <a:r>
              <a:rPr lang="en-ZA" dirty="0">
                <a:latin typeface="Aptos" panose="020B0004020202020204" pitchFamily="34" charset="0"/>
                <a:cs typeface="Arial" panose="020B0604020202020204" pitchFamily="34" charset="0"/>
              </a:rPr>
              <a:t> (Traditional Authority) </a:t>
            </a:r>
            <a:endParaRPr lang="en-ZA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000125" lvl="3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4292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ZA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The above listed options are not covered under the current exemption</a:t>
            </a:r>
            <a:endParaRPr lang="en-ZA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4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26396-2D04-EA46-B61F-60EB1F2DB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604" y="147364"/>
            <a:ext cx="11632476" cy="464099"/>
          </a:xfrm>
          <a:solidFill>
            <a:srgbClr val="FFC000"/>
          </a:solidFill>
        </p:spPr>
        <p:txBody>
          <a:bodyPr anchor="ctr"/>
          <a:lstStyle/>
          <a:p>
            <a:pPr algn="ctr"/>
            <a:r>
              <a:rPr lang="en-US" sz="2000" kern="0" dirty="0">
                <a:solidFill>
                  <a:schemeClr val="tx1"/>
                </a:solidFill>
                <a:effectLst/>
              </a:rPr>
              <a:t>CHALLENGES WITH SECTION 10A and 10B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2D973-F4EE-2B42-85CC-C751611CF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7"/>
            <a:ext cx="12192000" cy="6246537"/>
          </a:xfrm>
        </p:spPr>
        <p:txBody>
          <a:bodyPr>
            <a:noAutofit/>
          </a:bodyPr>
          <a:lstStyle/>
          <a:p>
            <a:pPr marL="469900" marR="296545" lvl="1" indent="0">
              <a:lnSpc>
                <a:spcPct val="100000"/>
              </a:lnSpc>
              <a:spcBef>
                <a:spcPts val="100"/>
              </a:spcBef>
              <a:buNone/>
            </a:pPr>
            <a:endParaRPr lang="en-GB" sz="1800" b="1" i="1" spc="10" dirty="0">
              <a:solidFill>
                <a:srgbClr val="41404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" lvl="1" indent="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ZA" sz="7200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font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n-Z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ZA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C5F37D3-C6CB-2CB4-D589-4CCB4E56969D}"/>
              </a:ext>
            </a:extLst>
          </p:cNvPr>
          <p:cNvSpPr txBox="1">
            <a:spLocks/>
          </p:cNvSpPr>
          <p:nvPr/>
        </p:nvSpPr>
        <p:spPr>
          <a:xfrm>
            <a:off x="0" y="681037"/>
            <a:ext cx="11988800" cy="617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00125" lvl="3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42925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ZA" sz="2000" b="1" i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Section 10b(5) </a:t>
            </a:r>
            <a:r>
              <a:rPr lang="en-ZA" sz="2000" i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“An MEC may grant exemptions from the provisions of subsection (1)</a:t>
            </a:r>
          </a:p>
          <a:p>
            <a:pPr marL="542925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ZA" b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Challenges</a:t>
            </a:r>
          </a:p>
          <a:p>
            <a:pPr marL="1285875" lvl="3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ZA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involvement of MEC in implementation of First Home Finance, </a:t>
            </a:r>
            <a:r>
              <a:rPr lang="en-ZA" i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yet;</a:t>
            </a:r>
          </a:p>
          <a:p>
            <a:pPr marL="1285875" lvl="3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ZA" dirty="0"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ZA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he role of the MEC or their delegated authority is required to waive the pre-emptive clause 10b (1)  </a:t>
            </a:r>
          </a:p>
          <a:p>
            <a:pPr marL="1285875" lvl="3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ZA" dirty="0"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ZA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rovinces are often not willing to provide for such a waiver for subsidies not approved by them</a:t>
            </a:r>
            <a:endParaRPr lang="en-ZA" dirty="0">
              <a:effectLst/>
              <a:latin typeface="Aptos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1400175" lvl="2" indent="-85725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en-ZA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4292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ZA" b="1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OVERALL CHALLENGES</a:t>
            </a:r>
          </a:p>
          <a:p>
            <a:pPr marL="1400175" lvl="2" indent="-85725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en-ZA" dirty="0"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43025" lvl="3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ZA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Subsidy constitutes a small portion of the purchase price, it is unfair to restrict beneficiaries from actively transacting within the market</a:t>
            </a:r>
          </a:p>
          <a:p>
            <a:pPr marL="1343025" lvl="3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Cumbersome administrative process of endorsing title deeds, seeking exemption by MEC</a:t>
            </a:r>
          </a:p>
          <a:p>
            <a:pPr marL="1343025" lvl="3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Rural Communities and PTO’s - no title deed to register with the Deeds Office - </a:t>
            </a:r>
            <a:r>
              <a:rPr lang="en-ZA" sz="1800" dirty="0">
                <a:effectLst/>
                <a:latin typeface="Aptos" panose="020B0004020202020204" pitchFamily="34" charset="0"/>
                <a:ea typeface="Arial" panose="020B0604020202020204" pitchFamily="34" charset="0"/>
              </a:rPr>
              <a:t>result in treating beneficiaries of the same Programme differently </a:t>
            </a:r>
            <a:endParaRPr lang="en-ZA" dirty="0"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22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rallelogram 7"/>
          <p:cNvSpPr/>
          <p:nvPr/>
        </p:nvSpPr>
        <p:spPr>
          <a:xfrm>
            <a:off x="-2" y="6519067"/>
            <a:ext cx="9871077" cy="335757"/>
          </a:xfrm>
          <a:custGeom>
            <a:avLst/>
            <a:gdLst>
              <a:gd name="connsiteX0" fmla="*/ 0 w 10188575"/>
              <a:gd name="connsiteY0" fmla="*/ 166915 h 166915"/>
              <a:gd name="connsiteX1" fmla="*/ 41729 w 10188575"/>
              <a:gd name="connsiteY1" fmla="*/ 0 h 166915"/>
              <a:gd name="connsiteX2" fmla="*/ 10188575 w 10188575"/>
              <a:gd name="connsiteY2" fmla="*/ 0 h 166915"/>
              <a:gd name="connsiteX3" fmla="*/ 10146846 w 10188575"/>
              <a:gd name="connsiteY3" fmla="*/ 166915 h 166915"/>
              <a:gd name="connsiteX4" fmla="*/ 0 w 10188575"/>
              <a:gd name="connsiteY4" fmla="*/ 166915 h 166915"/>
              <a:gd name="connsiteX0" fmla="*/ 17802 w 10146846"/>
              <a:gd name="connsiteY0" fmla="*/ 166915 h 166915"/>
              <a:gd name="connsiteX1" fmla="*/ 0 w 10146846"/>
              <a:gd name="connsiteY1" fmla="*/ 0 h 166915"/>
              <a:gd name="connsiteX2" fmla="*/ 10146846 w 10146846"/>
              <a:gd name="connsiteY2" fmla="*/ 0 h 166915"/>
              <a:gd name="connsiteX3" fmla="*/ 10105117 w 10146846"/>
              <a:gd name="connsiteY3" fmla="*/ 166915 h 166915"/>
              <a:gd name="connsiteX4" fmla="*/ 17802 w 10146846"/>
              <a:gd name="connsiteY4" fmla="*/ 166915 h 166915"/>
              <a:gd name="connsiteX0" fmla="*/ 3514 w 10132558"/>
              <a:gd name="connsiteY0" fmla="*/ 166915 h 166915"/>
              <a:gd name="connsiteX1" fmla="*/ 0 w 10132558"/>
              <a:gd name="connsiteY1" fmla="*/ 2381 h 166915"/>
              <a:gd name="connsiteX2" fmla="*/ 10132558 w 10132558"/>
              <a:gd name="connsiteY2" fmla="*/ 0 h 166915"/>
              <a:gd name="connsiteX3" fmla="*/ 10090829 w 10132558"/>
              <a:gd name="connsiteY3" fmla="*/ 166915 h 166915"/>
              <a:gd name="connsiteX4" fmla="*/ 3514 w 10132558"/>
              <a:gd name="connsiteY4" fmla="*/ 166915 h 166915"/>
              <a:gd name="connsiteX0" fmla="*/ 154 w 10129198"/>
              <a:gd name="connsiteY0" fmla="*/ 166915 h 166915"/>
              <a:gd name="connsiteX1" fmla="*/ 3784 w 10129198"/>
              <a:gd name="connsiteY1" fmla="*/ 0 h 166915"/>
              <a:gd name="connsiteX2" fmla="*/ 10129198 w 10129198"/>
              <a:gd name="connsiteY2" fmla="*/ 0 h 166915"/>
              <a:gd name="connsiteX3" fmla="*/ 10087469 w 10129198"/>
              <a:gd name="connsiteY3" fmla="*/ 166915 h 166915"/>
              <a:gd name="connsiteX4" fmla="*/ 154 w 10129198"/>
              <a:gd name="connsiteY4" fmla="*/ 166915 h 166915"/>
              <a:gd name="connsiteX0" fmla="*/ 239 w 10126902"/>
              <a:gd name="connsiteY0" fmla="*/ 169296 h 169296"/>
              <a:gd name="connsiteX1" fmla="*/ 1488 w 10126902"/>
              <a:gd name="connsiteY1" fmla="*/ 0 h 169296"/>
              <a:gd name="connsiteX2" fmla="*/ 10126902 w 10126902"/>
              <a:gd name="connsiteY2" fmla="*/ 0 h 169296"/>
              <a:gd name="connsiteX3" fmla="*/ 10085173 w 10126902"/>
              <a:gd name="connsiteY3" fmla="*/ 166915 h 169296"/>
              <a:gd name="connsiteX4" fmla="*/ 239 w 10126902"/>
              <a:gd name="connsiteY4" fmla="*/ 169296 h 169296"/>
              <a:gd name="connsiteX0" fmla="*/ 239 w 10425352"/>
              <a:gd name="connsiteY0" fmla="*/ 175887 h 175887"/>
              <a:gd name="connsiteX1" fmla="*/ 1488 w 10425352"/>
              <a:gd name="connsiteY1" fmla="*/ 6591 h 175887"/>
              <a:gd name="connsiteX2" fmla="*/ 10425352 w 10425352"/>
              <a:gd name="connsiteY2" fmla="*/ 0 h 175887"/>
              <a:gd name="connsiteX3" fmla="*/ 10085173 w 10425352"/>
              <a:gd name="connsiteY3" fmla="*/ 173506 h 175887"/>
              <a:gd name="connsiteX4" fmla="*/ 239 w 10425352"/>
              <a:gd name="connsiteY4" fmla="*/ 175887 h 175887"/>
              <a:gd name="connsiteX0" fmla="*/ 239 w 10635515"/>
              <a:gd name="connsiteY0" fmla="*/ 179182 h 179182"/>
              <a:gd name="connsiteX1" fmla="*/ 1488 w 10635515"/>
              <a:gd name="connsiteY1" fmla="*/ 9886 h 179182"/>
              <a:gd name="connsiteX2" fmla="*/ 10635515 w 10635515"/>
              <a:gd name="connsiteY2" fmla="*/ 0 h 179182"/>
              <a:gd name="connsiteX3" fmla="*/ 10085173 w 10635515"/>
              <a:gd name="connsiteY3" fmla="*/ 176801 h 179182"/>
              <a:gd name="connsiteX4" fmla="*/ 239 w 10635515"/>
              <a:gd name="connsiteY4" fmla="*/ 179182 h 179182"/>
              <a:gd name="connsiteX0" fmla="*/ 239 w 10635515"/>
              <a:gd name="connsiteY0" fmla="*/ 179182 h 179182"/>
              <a:gd name="connsiteX1" fmla="*/ 1488 w 10635515"/>
              <a:gd name="connsiteY1" fmla="*/ 9886 h 179182"/>
              <a:gd name="connsiteX2" fmla="*/ 10635515 w 10635515"/>
              <a:gd name="connsiteY2" fmla="*/ 0 h 179182"/>
              <a:gd name="connsiteX3" fmla="*/ 10224620 w 10635515"/>
              <a:gd name="connsiteY3" fmla="*/ 178449 h 179182"/>
              <a:gd name="connsiteX4" fmla="*/ 239 w 10635515"/>
              <a:gd name="connsiteY4" fmla="*/ 179182 h 179182"/>
              <a:gd name="connsiteX0" fmla="*/ 239 w 10635515"/>
              <a:gd name="connsiteY0" fmla="*/ 174239 h 174239"/>
              <a:gd name="connsiteX1" fmla="*/ 1488 w 10635515"/>
              <a:gd name="connsiteY1" fmla="*/ 4943 h 174239"/>
              <a:gd name="connsiteX2" fmla="*/ 10635515 w 10635515"/>
              <a:gd name="connsiteY2" fmla="*/ 0 h 174239"/>
              <a:gd name="connsiteX3" fmla="*/ 10224620 w 10635515"/>
              <a:gd name="connsiteY3" fmla="*/ 173506 h 174239"/>
              <a:gd name="connsiteX4" fmla="*/ 239 w 10635515"/>
              <a:gd name="connsiteY4" fmla="*/ 174239 h 174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35515" h="174239">
                <a:moveTo>
                  <a:pt x="239" y="174239"/>
                </a:moveTo>
                <a:cubicBezTo>
                  <a:pt x="-932" y="119394"/>
                  <a:pt x="2659" y="59788"/>
                  <a:pt x="1488" y="4943"/>
                </a:cubicBezTo>
                <a:lnTo>
                  <a:pt x="10635515" y="0"/>
                </a:lnTo>
                <a:lnTo>
                  <a:pt x="10224620" y="173506"/>
                </a:lnTo>
                <a:lnTo>
                  <a:pt x="239" y="174239"/>
                </a:lnTo>
                <a:close/>
              </a:path>
            </a:pathLst>
          </a:cu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arallelogram 10"/>
          <p:cNvSpPr/>
          <p:nvPr/>
        </p:nvSpPr>
        <p:spPr>
          <a:xfrm>
            <a:off x="10360480" y="6519067"/>
            <a:ext cx="1831520" cy="330199"/>
          </a:xfrm>
          <a:custGeom>
            <a:avLst/>
            <a:gdLst>
              <a:gd name="connsiteX0" fmla="*/ 0 w 1983938"/>
              <a:gd name="connsiteY0" fmla="*/ 166914 h 166914"/>
              <a:gd name="connsiteX1" fmla="*/ 41729 w 1983938"/>
              <a:gd name="connsiteY1" fmla="*/ 0 h 166914"/>
              <a:gd name="connsiteX2" fmla="*/ 1983938 w 1983938"/>
              <a:gd name="connsiteY2" fmla="*/ 0 h 166914"/>
              <a:gd name="connsiteX3" fmla="*/ 1942210 w 1983938"/>
              <a:gd name="connsiteY3" fmla="*/ 166914 h 166914"/>
              <a:gd name="connsiteX4" fmla="*/ 0 w 1983938"/>
              <a:gd name="connsiteY4" fmla="*/ 166914 h 166914"/>
              <a:gd name="connsiteX0" fmla="*/ 0 w 1942210"/>
              <a:gd name="connsiteY0" fmla="*/ 166914 h 166914"/>
              <a:gd name="connsiteX1" fmla="*/ 41729 w 1942210"/>
              <a:gd name="connsiteY1" fmla="*/ 0 h 166914"/>
              <a:gd name="connsiteX2" fmla="*/ 1910120 w 1942210"/>
              <a:gd name="connsiteY2" fmla="*/ 0 h 166914"/>
              <a:gd name="connsiteX3" fmla="*/ 1942210 w 1942210"/>
              <a:gd name="connsiteY3" fmla="*/ 166914 h 166914"/>
              <a:gd name="connsiteX4" fmla="*/ 0 w 1942210"/>
              <a:gd name="connsiteY4" fmla="*/ 166914 h 166914"/>
              <a:gd name="connsiteX0" fmla="*/ 0 w 1913635"/>
              <a:gd name="connsiteY0" fmla="*/ 166914 h 166914"/>
              <a:gd name="connsiteX1" fmla="*/ 41729 w 1913635"/>
              <a:gd name="connsiteY1" fmla="*/ 0 h 166914"/>
              <a:gd name="connsiteX2" fmla="*/ 1910120 w 1913635"/>
              <a:gd name="connsiteY2" fmla="*/ 0 h 166914"/>
              <a:gd name="connsiteX3" fmla="*/ 1913635 w 1913635"/>
              <a:gd name="connsiteY3" fmla="*/ 166914 h 166914"/>
              <a:gd name="connsiteX4" fmla="*/ 0 w 1913635"/>
              <a:gd name="connsiteY4" fmla="*/ 166914 h 166914"/>
              <a:gd name="connsiteX0" fmla="*/ 0 w 1913635"/>
              <a:gd name="connsiteY0" fmla="*/ 170187 h 170187"/>
              <a:gd name="connsiteX1" fmla="*/ 352879 w 1913635"/>
              <a:gd name="connsiteY1" fmla="*/ 0 h 170187"/>
              <a:gd name="connsiteX2" fmla="*/ 1910120 w 1913635"/>
              <a:gd name="connsiteY2" fmla="*/ 3273 h 170187"/>
              <a:gd name="connsiteX3" fmla="*/ 1913635 w 1913635"/>
              <a:gd name="connsiteY3" fmla="*/ 170187 h 170187"/>
              <a:gd name="connsiteX4" fmla="*/ 0 w 1913635"/>
              <a:gd name="connsiteY4" fmla="*/ 170187 h 17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3635" h="170187">
                <a:moveTo>
                  <a:pt x="0" y="170187"/>
                </a:moveTo>
                <a:lnTo>
                  <a:pt x="352879" y="0"/>
                </a:lnTo>
                <a:lnTo>
                  <a:pt x="1910120" y="3273"/>
                </a:lnTo>
                <a:cubicBezTo>
                  <a:pt x="1911292" y="58911"/>
                  <a:pt x="1912463" y="114549"/>
                  <a:pt x="1913635" y="170187"/>
                </a:cubicBezTo>
                <a:lnTo>
                  <a:pt x="0" y="170187"/>
                </a:lnTo>
                <a:close/>
              </a:path>
            </a:pathLst>
          </a:custGeom>
          <a:pattFill prst="pct70">
            <a:fgClr>
              <a:schemeClr val="accent4"/>
            </a:fgClr>
            <a:bgClr>
              <a:schemeClr val="bg1"/>
            </a:bgClr>
          </a:patt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2"/>
          <p:cNvSpPr/>
          <p:nvPr/>
        </p:nvSpPr>
        <p:spPr>
          <a:xfrm>
            <a:off x="9680574" y="6524623"/>
            <a:ext cx="841376" cy="330201"/>
          </a:xfrm>
          <a:custGeom>
            <a:avLst/>
            <a:gdLst>
              <a:gd name="connsiteX0" fmla="*/ 0 w 812801"/>
              <a:gd name="connsiteY0" fmla="*/ 333376 h 333376"/>
              <a:gd name="connsiteX1" fmla="*/ 83344 w 812801"/>
              <a:gd name="connsiteY1" fmla="*/ 0 h 333376"/>
              <a:gd name="connsiteX2" fmla="*/ 812801 w 812801"/>
              <a:gd name="connsiteY2" fmla="*/ 0 h 333376"/>
              <a:gd name="connsiteX3" fmla="*/ 729457 w 812801"/>
              <a:gd name="connsiteY3" fmla="*/ 333376 h 333376"/>
              <a:gd name="connsiteX4" fmla="*/ 0 w 812801"/>
              <a:gd name="connsiteY4" fmla="*/ 333376 h 333376"/>
              <a:gd name="connsiteX0" fmla="*/ 0 w 1111251"/>
              <a:gd name="connsiteY0" fmla="*/ 330201 h 333376"/>
              <a:gd name="connsiteX1" fmla="*/ 381794 w 1111251"/>
              <a:gd name="connsiteY1" fmla="*/ 0 h 333376"/>
              <a:gd name="connsiteX2" fmla="*/ 1111251 w 1111251"/>
              <a:gd name="connsiteY2" fmla="*/ 0 h 333376"/>
              <a:gd name="connsiteX3" fmla="*/ 1027907 w 1111251"/>
              <a:gd name="connsiteY3" fmla="*/ 333376 h 333376"/>
              <a:gd name="connsiteX4" fmla="*/ 0 w 1111251"/>
              <a:gd name="connsiteY4" fmla="*/ 330201 h 333376"/>
              <a:gd name="connsiteX0" fmla="*/ 0 w 1111251"/>
              <a:gd name="connsiteY0" fmla="*/ 330201 h 330201"/>
              <a:gd name="connsiteX1" fmla="*/ 381794 w 1111251"/>
              <a:gd name="connsiteY1" fmla="*/ 0 h 330201"/>
              <a:gd name="connsiteX2" fmla="*/ 1111251 w 1111251"/>
              <a:gd name="connsiteY2" fmla="*/ 0 h 330201"/>
              <a:gd name="connsiteX3" fmla="*/ 805657 w 1111251"/>
              <a:gd name="connsiteY3" fmla="*/ 320676 h 330201"/>
              <a:gd name="connsiteX4" fmla="*/ 0 w 1111251"/>
              <a:gd name="connsiteY4" fmla="*/ 330201 h 330201"/>
              <a:gd name="connsiteX0" fmla="*/ 0 w 1111251"/>
              <a:gd name="connsiteY0" fmla="*/ 330201 h 330201"/>
              <a:gd name="connsiteX1" fmla="*/ 381794 w 1111251"/>
              <a:gd name="connsiteY1" fmla="*/ 0 h 330201"/>
              <a:gd name="connsiteX2" fmla="*/ 1111251 w 1111251"/>
              <a:gd name="connsiteY2" fmla="*/ 0 h 330201"/>
              <a:gd name="connsiteX3" fmla="*/ 450057 w 1111251"/>
              <a:gd name="connsiteY3" fmla="*/ 330201 h 330201"/>
              <a:gd name="connsiteX4" fmla="*/ 0 w 1111251"/>
              <a:gd name="connsiteY4" fmla="*/ 330201 h 330201"/>
              <a:gd name="connsiteX0" fmla="*/ 0 w 1111251"/>
              <a:gd name="connsiteY0" fmla="*/ 330201 h 330201"/>
              <a:gd name="connsiteX1" fmla="*/ 381794 w 1111251"/>
              <a:gd name="connsiteY1" fmla="*/ 0 h 330201"/>
              <a:gd name="connsiteX2" fmla="*/ 1111251 w 1111251"/>
              <a:gd name="connsiteY2" fmla="*/ 0 h 330201"/>
              <a:gd name="connsiteX3" fmla="*/ 450057 w 1111251"/>
              <a:gd name="connsiteY3" fmla="*/ 330201 h 330201"/>
              <a:gd name="connsiteX4" fmla="*/ 0 w 1111251"/>
              <a:gd name="connsiteY4" fmla="*/ 330201 h 330201"/>
              <a:gd name="connsiteX0" fmla="*/ 0 w 815976"/>
              <a:gd name="connsiteY0" fmla="*/ 330201 h 330201"/>
              <a:gd name="connsiteX1" fmla="*/ 381794 w 815976"/>
              <a:gd name="connsiteY1" fmla="*/ 0 h 330201"/>
              <a:gd name="connsiteX2" fmla="*/ 815976 w 815976"/>
              <a:gd name="connsiteY2" fmla="*/ 0 h 330201"/>
              <a:gd name="connsiteX3" fmla="*/ 450057 w 815976"/>
              <a:gd name="connsiteY3" fmla="*/ 330201 h 330201"/>
              <a:gd name="connsiteX4" fmla="*/ 0 w 815976"/>
              <a:gd name="connsiteY4" fmla="*/ 330201 h 330201"/>
              <a:gd name="connsiteX0" fmla="*/ 0 w 841376"/>
              <a:gd name="connsiteY0" fmla="*/ 330201 h 330201"/>
              <a:gd name="connsiteX1" fmla="*/ 381794 w 841376"/>
              <a:gd name="connsiteY1" fmla="*/ 0 h 330201"/>
              <a:gd name="connsiteX2" fmla="*/ 841376 w 841376"/>
              <a:gd name="connsiteY2" fmla="*/ 0 h 330201"/>
              <a:gd name="connsiteX3" fmla="*/ 450057 w 841376"/>
              <a:gd name="connsiteY3" fmla="*/ 330201 h 330201"/>
              <a:gd name="connsiteX4" fmla="*/ 0 w 841376"/>
              <a:gd name="connsiteY4" fmla="*/ 330201 h 330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376" h="330201">
                <a:moveTo>
                  <a:pt x="0" y="330201"/>
                </a:moveTo>
                <a:lnTo>
                  <a:pt x="381794" y="0"/>
                </a:lnTo>
                <a:lnTo>
                  <a:pt x="841376" y="0"/>
                </a:lnTo>
                <a:lnTo>
                  <a:pt x="450057" y="330201"/>
                </a:lnTo>
                <a:lnTo>
                  <a:pt x="0" y="330201"/>
                </a:lnTo>
                <a:close/>
              </a:path>
            </a:pathLst>
          </a:custGeom>
          <a:pattFill prst="pct70">
            <a:fgClr>
              <a:schemeClr val="accent5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" y="970721"/>
            <a:ext cx="12192000" cy="5252279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endParaRPr lang="en-ZA" sz="1800" dirty="0">
              <a:ea typeface="Calibri" panose="020F050202020403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ZA" sz="1800" dirty="0">
              <a:ea typeface="Calibri" panose="020F0502020204030204" pitchFamily="34" charset="0"/>
            </a:endParaRPr>
          </a:p>
          <a:p>
            <a:pPr marL="885825" lvl="2" indent="-3429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en-ZA" sz="1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85725" lvl="1" indent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ZA" sz="2800" b="1" dirty="0"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For more information, please contact</a:t>
            </a:r>
          </a:p>
          <a:p>
            <a:pPr indent="-228600" algn="ctr"/>
            <a:r>
              <a:rPr lang="en-US" sz="2600" b="1" kern="100" dirty="0">
                <a:solidFill>
                  <a:srgbClr val="012F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Tebogo Maila</a:t>
            </a:r>
            <a:br>
              <a:rPr lang="en-US" sz="2600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Development Manager</a:t>
            </a:r>
            <a:endParaRPr lang="en-ZA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-228600" algn="ctr"/>
            <a:r>
              <a:rPr lang="en-US" sz="2600" b="1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Facilitation Division</a:t>
            </a:r>
            <a:br>
              <a:rPr lang="en-US" sz="2600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Home Finance</a:t>
            </a:r>
            <a:endParaRPr lang="en-ZA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-228600" algn="ctr"/>
            <a:r>
              <a:rPr lang="en-US" sz="2600" b="1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</a:t>
            </a:r>
            <a:r>
              <a:rPr lang="en-US" sz="2600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TebogoM@nhfc.co.za</a:t>
            </a:r>
            <a:endParaRPr lang="en-ZA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-228600" algn="ctr">
              <a:spcAft>
                <a:spcPts val="1200"/>
              </a:spcAft>
            </a:pPr>
            <a:r>
              <a:rPr lang="en-US" sz="2600" b="1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Housing Finance Corporation SOC Ltd</a:t>
            </a:r>
            <a:br>
              <a:rPr lang="en-US" sz="2600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i="1" kern="100" dirty="0">
                <a:solidFill>
                  <a:srgbClr val="6666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Financier | Innovator | Facilitator</a:t>
            </a:r>
            <a:endParaRPr lang="en-ZA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56748FA2-2B3F-401A-8B74-AA2E69032C9C}"/>
              </a:ext>
            </a:extLst>
          </p:cNvPr>
          <p:cNvSpPr txBox="1">
            <a:spLocks/>
          </p:cNvSpPr>
          <p:nvPr/>
        </p:nvSpPr>
        <p:spPr>
          <a:xfrm>
            <a:off x="1" y="1219568"/>
            <a:ext cx="12192001" cy="65004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b="1" kern="1200">
                <a:solidFill>
                  <a:srgbClr val="9A9B9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  <a:extLst/>
          </a:lstStyle>
          <a:p>
            <a:pPr marL="353695" algn="ctr"/>
            <a:r>
              <a:rPr lang="en-US" sz="2800" kern="0" dirty="0">
                <a:solidFill>
                  <a:schemeClr val="tx1"/>
                </a:solidFill>
                <a:effectLst/>
              </a:rPr>
              <a:t>THANK YOU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9393F5-DBBC-4682-3717-F31176C7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102F09-8F7D-4EC1-9AE5-82CA77F49212}" type="slidenum">
              <a:rPr lang="en-ZA" smtClean="0"/>
              <a:pPr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5471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HOME FINANCE  -  Read-Only" id="{961C1532-0B1A-4EF7-B637-F8426B18C12E}" vid="{3494589D-07D5-4464-B8B7-E57C4EC10C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FIRST HOME FINANCE IMPROVEMENTS AND ISSUE OF THE MISSING MIDDLE FOR MINMEC</Template>
  <TotalTime>0</TotalTime>
  <Words>472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Montserrat</vt:lpstr>
      <vt:lpstr>Wingdings</vt:lpstr>
      <vt:lpstr>Office Theme</vt:lpstr>
      <vt:lpstr>PowerPoint Presentation</vt:lpstr>
      <vt:lpstr>WHAT IS FIRST HOME FINANCE ?</vt:lpstr>
      <vt:lpstr>CHALLENGES WITH SECTION 10A and 10B</vt:lpstr>
      <vt:lpstr>CHALLENGES WITH SECTION 10A and 10B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Jabulani Fakazi</dc:creator>
  <cp:lastModifiedBy>Duduzile Singeni</cp:lastModifiedBy>
  <cp:revision>33</cp:revision>
  <cp:lastPrinted>2023-06-08T11:40:15Z</cp:lastPrinted>
  <dcterms:created xsi:type="dcterms:W3CDTF">2023-03-02T14:40:19Z</dcterms:created>
  <dcterms:modified xsi:type="dcterms:W3CDTF">2025-03-30T07:07:13Z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7559d34-73b8-4a7a-bea0-29011fa0c1e3_Enabled">
    <vt:lpwstr>true</vt:lpwstr>
  </property>
  <property fmtid="{D5CDD505-2E9C-101B-9397-08002B2CF9AE}" pid="3" name="MSIP_Label_07559d34-73b8-4a7a-bea0-29011fa0c1e3_SetDate">
    <vt:lpwstr>2025-03-29T15:54:08Z</vt:lpwstr>
  </property>
  <property fmtid="{D5CDD505-2E9C-101B-9397-08002B2CF9AE}" pid="4" name="MSIP_Label_07559d34-73b8-4a7a-bea0-29011fa0c1e3_Method">
    <vt:lpwstr>Standard</vt:lpwstr>
  </property>
  <property fmtid="{D5CDD505-2E9C-101B-9397-08002B2CF9AE}" pid="5" name="MSIP_Label_07559d34-73b8-4a7a-bea0-29011fa0c1e3_Name">
    <vt:lpwstr>Ganeral</vt:lpwstr>
  </property>
  <property fmtid="{D5CDD505-2E9C-101B-9397-08002B2CF9AE}" pid="6" name="MSIP_Label_07559d34-73b8-4a7a-bea0-29011fa0c1e3_SiteId">
    <vt:lpwstr>d68a0803-f0aa-4014-840d-93eb8ae08d77</vt:lpwstr>
  </property>
  <property fmtid="{D5CDD505-2E9C-101B-9397-08002B2CF9AE}" pid="7" name="MSIP_Label_07559d34-73b8-4a7a-bea0-29011fa0c1e3_ActionId">
    <vt:lpwstr>7df20588-a2ef-4332-9ce8-5fa7cb21ff49</vt:lpwstr>
  </property>
  <property fmtid="{D5CDD505-2E9C-101B-9397-08002B2CF9AE}" pid="8" name="MSIP_Label_07559d34-73b8-4a7a-bea0-29011fa0c1e3_ContentBits">
    <vt:lpwstr>0</vt:lpwstr>
  </property>
  <property fmtid="{D5CDD505-2E9C-101B-9397-08002B2CF9AE}" pid="9" name="MSIP_Label_07559d34-73b8-4a7a-bea0-29011fa0c1e3_Tag">
    <vt:lpwstr>10, 3, 0, 1</vt:lpwstr>
  </property>
</Properties>
</file>